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autoCompressPictures="0">
  <p:sldMasterIdLst>
    <p:sldMasterId id="2147483648" r:id="rId1"/>
  </p:sldMasterIdLst>
  <p:notesMasterIdLst>
    <p:notesMasterId r:id="rId30"/>
  </p:notesMasterIdLst>
  <p:sldIdLst>
    <p:sldId id="256" r:id="rId2"/>
    <p:sldId id="284" r:id="rId3"/>
    <p:sldId id="285" r:id="rId4"/>
    <p:sldId id="290" r:id="rId5"/>
    <p:sldId id="262" r:id="rId6"/>
    <p:sldId id="283" r:id="rId7"/>
    <p:sldId id="288" r:id="rId8"/>
    <p:sldId id="289" r:id="rId9"/>
    <p:sldId id="257" r:id="rId10"/>
    <p:sldId id="281" r:id="rId11"/>
    <p:sldId id="271" r:id="rId12"/>
    <p:sldId id="260" r:id="rId13"/>
    <p:sldId id="291" r:id="rId14"/>
    <p:sldId id="259" r:id="rId15"/>
    <p:sldId id="258" r:id="rId16"/>
    <p:sldId id="292" r:id="rId17"/>
    <p:sldId id="293" r:id="rId18"/>
    <p:sldId id="269" r:id="rId19"/>
    <p:sldId id="268" r:id="rId20"/>
    <p:sldId id="266" r:id="rId21"/>
    <p:sldId id="261" r:id="rId22"/>
    <p:sldId id="280" r:id="rId23"/>
    <p:sldId id="277" r:id="rId24"/>
    <p:sldId id="296" r:id="rId25"/>
    <p:sldId id="295" r:id="rId26"/>
    <p:sldId id="263" r:id="rId27"/>
    <p:sldId id="294" r:id="rId28"/>
    <p:sldId id="274" r:id="rId29"/>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5F5EC"/>
    <a:srgbClr val="F6F4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89E7A7-5F99-449A-9718-A844FE852228}" v="3" dt="2026-05-11T06:34:14.541"/>
  </p1510:revLst>
</p1510:revInfo>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3647" autoAdjust="0"/>
    <p:restoredTop sz="94610"/>
  </p:normalViewPr>
  <p:slideViewPr>
    <p:cSldViewPr snapToGrid="0" snapToObjects="1">
      <p:cViewPr varScale="1">
        <p:scale>
          <a:sx n="143" d="100"/>
          <a:sy n="143" d="100"/>
        </p:scale>
        <p:origin x="360"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أ. هاشم الميرابي" userId="d58b6319-4249-4041-a31b-68e2ba376be9" providerId="ADAL" clId="{99128BF3-C2AE-411F-A564-FB07DAEEE644}"/>
    <pc:docChg chg="undo custSel addSld delSld modSld sldOrd">
      <pc:chgData name="أ. هاشم الميرابي" userId="d58b6319-4249-4041-a31b-68e2ba376be9" providerId="ADAL" clId="{99128BF3-C2AE-411F-A564-FB07DAEEE644}" dt="2026-05-11T06:35:53.992" v="64" actId="1440"/>
      <pc:docMkLst>
        <pc:docMk/>
      </pc:docMkLst>
      <pc:sldChg chg="modSp del mod">
        <pc:chgData name="أ. هاشم الميرابي" userId="d58b6319-4249-4041-a31b-68e2ba376be9" providerId="ADAL" clId="{99128BF3-C2AE-411F-A564-FB07DAEEE644}" dt="2026-05-11T06:29:25.406" v="2" actId="2696"/>
        <pc:sldMkLst>
          <pc:docMk/>
          <pc:sldMk cId="0" sldId="267"/>
        </pc:sldMkLst>
        <pc:picChg chg="mod">
          <ac:chgData name="أ. هاشم الميرابي" userId="d58b6319-4249-4041-a31b-68e2ba376be9" providerId="ADAL" clId="{99128BF3-C2AE-411F-A564-FB07DAEEE644}" dt="2026-05-11T06:29:20.871" v="1" actId="1076"/>
          <ac:picMkLst>
            <pc:docMk/>
            <pc:sldMk cId="0" sldId="267"/>
            <ac:picMk id="2" creationId="{00000000-0000-0000-0000-000000000000}"/>
          </ac:picMkLst>
        </pc:picChg>
      </pc:sldChg>
      <pc:sldChg chg="add">
        <pc:chgData name="أ. هاشم الميرابي" userId="d58b6319-4249-4041-a31b-68e2ba376be9" providerId="ADAL" clId="{99128BF3-C2AE-411F-A564-FB07DAEEE644}" dt="2026-05-11T06:28:59.339" v="0" actId="2890"/>
        <pc:sldMkLst>
          <pc:docMk/>
          <pc:sldMk cId="3425943269" sldId="295"/>
        </pc:sldMkLst>
      </pc:sldChg>
      <pc:sldChg chg="addSp delSp modSp add mod ord">
        <pc:chgData name="أ. هاشم الميرابي" userId="d58b6319-4249-4041-a31b-68e2ba376be9" providerId="ADAL" clId="{99128BF3-C2AE-411F-A564-FB07DAEEE644}" dt="2026-05-11T06:35:53.992" v="64" actId="1440"/>
        <pc:sldMkLst>
          <pc:docMk/>
          <pc:sldMk cId="1277224823" sldId="296"/>
        </pc:sldMkLst>
        <pc:spChg chg="mod">
          <ac:chgData name="أ. هاشم الميرابي" userId="d58b6319-4249-4041-a31b-68e2ba376be9" providerId="ADAL" clId="{99128BF3-C2AE-411F-A564-FB07DAEEE644}" dt="2026-05-11T06:30:20.575" v="37" actId="20577"/>
          <ac:spMkLst>
            <pc:docMk/>
            <pc:sldMk cId="1277224823" sldId="296"/>
            <ac:spMk id="3" creationId="{B8C98900-6657-61D4-1449-F160F029568A}"/>
          </ac:spMkLst>
        </pc:spChg>
        <pc:spChg chg="del">
          <ac:chgData name="أ. هاشم الميرابي" userId="d58b6319-4249-4041-a31b-68e2ba376be9" providerId="ADAL" clId="{99128BF3-C2AE-411F-A564-FB07DAEEE644}" dt="2026-05-11T06:30:37.001" v="38" actId="478"/>
          <ac:spMkLst>
            <pc:docMk/>
            <pc:sldMk cId="1277224823" sldId="296"/>
            <ac:spMk id="6" creationId="{F32049B5-E77C-2935-7AEF-0EA9C826191C}"/>
          </ac:spMkLst>
        </pc:spChg>
        <pc:spChg chg="del">
          <ac:chgData name="أ. هاشم الميرابي" userId="d58b6319-4249-4041-a31b-68e2ba376be9" providerId="ADAL" clId="{99128BF3-C2AE-411F-A564-FB07DAEEE644}" dt="2026-05-11T06:30:37.001" v="38" actId="478"/>
          <ac:spMkLst>
            <pc:docMk/>
            <pc:sldMk cId="1277224823" sldId="296"/>
            <ac:spMk id="7" creationId="{619A0A96-C67E-0927-17CC-07E3C85893C8}"/>
          </ac:spMkLst>
        </pc:spChg>
        <pc:spChg chg="del">
          <ac:chgData name="أ. هاشم الميرابي" userId="d58b6319-4249-4041-a31b-68e2ba376be9" providerId="ADAL" clId="{99128BF3-C2AE-411F-A564-FB07DAEEE644}" dt="2026-05-11T06:30:37.001" v="38" actId="478"/>
          <ac:spMkLst>
            <pc:docMk/>
            <pc:sldMk cId="1277224823" sldId="296"/>
            <ac:spMk id="10" creationId="{260CC03D-63E5-D5A8-27AB-101A96C5DEEB}"/>
          </ac:spMkLst>
        </pc:spChg>
        <pc:spChg chg="del">
          <ac:chgData name="أ. هاشم الميرابي" userId="d58b6319-4249-4041-a31b-68e2ba376be9" providerId="ADAL" clId="{99128BF3-C2AE-411F-A564-FB07DAEEE644}" dt="2026-05-11T06:30:37.001" v="38" actId="478"/>
          <ac:spMkLst>
            <pc:docMk/>
            <pc:sldMk cId="1277224823" sldId="296"/>
            <ac:spMk id="17" creationId="{00E3D613-69D3-79C9-99FC-E9AA0304FDF7}"/>
          </ac:spMkLst>
        </pc:spChg>
        <pc:spChg chg="del">
          <ac:chgData name="أ. هاشم الميرابي" userId="d58b6319-4249-4041-a31b-68e2ba376be9" providerId="ADAL" clId="{99128BF3-C2AE-411F-A564-FB07DAEEE644}" dt="2026-05-11T06:30:37.001" v="38" actId="478"/>
          <ac:spMkLst>
            <pc:docMk/>
            <pc:sldMk cId="1277224823" sldId="296"/>
            <ac:spMk id="20" creationId="{D41D75BE-9791-1741-EFE8-930BAC2961DA}"/>
          </ac:spMkLst>
        </pc:spChg>
        <pc:spChg chg="del">
          <ac:chgData name="أ. هاشم الميرابي" userId="d58b6319-4249-4041-a31b-68e2ba376be9" providerId="ADAL" clId="{99128BF3-C2AE-411F-A564-FB07DAEEE644}" dt="2026-05-11T06:30:37.001" v="38" actId="478"/>
          <ac:spMkLst>
            <pc:docMk/>
            <pc:sldMk cId="1277224823" sldId="296"/>
            <ac:spMk id="21" creationId="{5DB76E63-8789-C1D8-A3AD-FCC16FD40A6E}"/>
          </ac:spMkLst>
        </pc:spChg>
        <pc:spChg chg="del">
          <ac:chgData name="أ. هاشم الميرابي" userId="d58b6319-4249-4041-a31b-68e2ba376be9" providerId="ADAL" clId="{99128BF3-C2AE-411F-A564-FB07DAEEE644}" dt="2026-05-11T06:30:37.001" v="38" actId="478"/>
          <ac:spMkLst>
            <pc:docMk/>
            <pc:sldMk cId="1277224823" sldId="296"/>
            <ac:spMk id="25" creationId="{FA035830-577B-FD37-3C5A-65069A44C8D4}"/>
          </ac:spMkLst>
        </pc:spChg>
        <pc:spChg chg="del">
          <ac:chgData name="أ. هاشم الميرابي" userId="d58b6319-4249-4041-a31b-68e2ba376be9" providerId="ADAL" clId="{99128BF3-C2AE-411F-A564-FB07DAEEE644}" dt="2026-05-11T06:30:37.001" v="38" actId="478"/>
          <ac:spMkLst>
            <pc:docMk/>
            <pc:sldMk cId="1277224823" sldId="296"/>
            <ac:spMk id="26" creationId="{9D954847-7355-CA1D-364D-2B118B096B73}"/>
          </ac:spMkLst>
        </pc:spChg>
        <pc:spChg chg="del">
          <ac:chgData name="أ. هاشم الميرابي" userId="d58b6319-4249-4041-a31b-68e2ba376be9" providerId="ADAL" clId="{99128BF3-C2AE-411F-A564-FB07DAEEE644}" dt="2026-05-11T06:30:37.001" v="38" actId="478"/>
          <ac:spMkLst>
            <pc:docMk/>
            <pc:sldMk cId="1277224823" sldId="296"/>
            <ac:spMk id="28" creationId="{DFDB32EE-7541-32EF-4E35-42703D4ECDC0}"/>
          </ac:spMkLst>
        </pc:spChg>
        <pc:spChg chg="del">
          <ac:chgData name="أ. هاشم الميرابي" userId="d58b6319-4249-4041-a31b-68e2ba376be9" providerId="ADAL" clId="{99128BF3-C2AE-411F-A564-FB07DAEEE644}" dt="2026-05-11T06:30:37.001" v="38" actId="478"/>
          <ac:spMkLst>
            <pc:docMk/>
            <pc:sldMk cId="1277224823" sldId="296"/>
            <ac:spMk id="31" creationId="{1EA60ABE-8CFA-FDC8-42AD-327EAA7F6A90}"/>
          </ac:spMkLst>
        </pc:spChg>
        <pc:spChg chg="add del mod">
          <ac:chgData name="أ. هاشم الميرابي" userId="d58b6319-4249-4041-a31b-68e2ba376be9" providerId="ADAL" clId="{99128BF3-C2AE-411F-A564-FB07DAEEE644}" dt="2026-05-11T06:33:45.167" v="58" actId="22"/>
          <ac:spMkLst>
            <pc:docMk/>
            <pc:sldMk cId="1277224823" sldId="296"/>
            <ac:spMk id="39" creationId="{3BDEEB50-A877-EE48-BCF4-9FBBA7075156}"/>
          </ac:spMkLst>
        </pc:spChg>
        <pc:graphicFrameChg chg="add mod modGraphic">
          <ac:chgData name="أ. هاشم الميرابي" userId="d58b6319-4249-4041-a31b-68e2ba376be9" providerId="ADAL" clId="{99128BF3-C2AE-411F-A564-FB07DAEEE644}" dt="2026-05-11T06:33:23.559" v="54" actId="14100"/>
          <ac:graphicFrameMkLst>
            <pc:docMk/>
            <pc:sldMk cId="1277224823" sldId="296"/>
            <ac:graphicFrameMk id="4" creationId="{0907FC6F-6EC3-D05D-607B-70C4BED6C0F4}"/>
          </ac:graphicFrameMkLst>
        </pc:graphicFrameChg>
        <pc:picChg chg="add mod">
          <ac:chgData name="أ. هاشم الميرابي" userId="d58b6319-4249-4041-a31b-68e2ba376be9" providerId="ADAL" clId="{99128BF3-C2AE-411F-A564-FB07DAEEE644}" dt="2026-05-11T06:35:53.992" v="64" actId="1440"/>
          <ac:picMkLst>
            <pc:docMk/>
            <pc:sldMk cId="1277224823" sldId="296"/>
            <ac:picMk id="40" creationId="{A446872B-219D-B111-346D-86C7055E42C8}"/>
          </ac:picMkLst>
        </pc:picChg>
      </pc:sldChg>
    </pc:docChg>
  </pc:docChgLst>
  <pc:docChgLst>
    <pc:chgData name="أ. هاشم الميرابي" userId="d58b6319-4249-4041-a31b-68e2ba376be9" providerId="ADAL" clId="{CFB7599A-5AA1-4245-A1C2-21C6CE9B6318}"/>
    <pc:docChg chg="undo custSel addSld delSld modSld">
      <pc:chgData name="أ. هاشم الميرابي" userId="d58b6319-4249-4041-a31b-68e2ba376be9" providerId="ADAL" clId="{CFB7599A-5AA1-4245-A1C2-21C6CE9B6318}" dt="2026-05-05T18:09:26.663" v="214" actId="1076"/>
      <pc:docMkLst>
        <pc:docMk/>
      </pc:docMkLst>
      <pc:sldChg chg="modSp mod">
        <pc:chgData name="أ. هاشم الميرابي" userId="d58b6319-4249-4041-a31b-68e2ba376be9" providerId="ADAL" clId="{CFB7599A-5AA1-4245-A1C2-21C6CE9B6318}" dt="2026-05-05T17:49:29.518" v="86" actId="20577"/>
        <pc:sldMkLst>
          <pc:docMk/>
          <pc:sldMk cId="0" sldId="262"/>
        </pc:sldMkLst>
        <pc:spChg chg="mod">
          <ac:chgData name="أ. هاشم الميرابي" userId="d58b6319-4249-4041-a31b-68e2ba376be9" providerId="ADAL" clId="{CFB7599A-5AA1-4245-A1C2-21C6CE9B6318}" dt="2026-05-05T17:49:29.518" v="86" actId="20577"/>
          <ac:spMkLst>
            <pc:docMk/>
            <pc:sldMk cId="0" sldId="262"/>
            <ac:spMk id="8" creationId="{00000000-0000-0000-0000-000000000000}"/>
          </ac:spMkLst>
        </pc:spChg>
        <pc:spChg chg="mod">
          <ac:chgData name="أ. هاشم الميرابي" userId="d58b6319-4249-4041-a31b-68e2ba376be9" providerId="ADAL" clId="{CFB7599A-5AA1-4245-A1C2-21C6CE9B6318}" dt="2026-05-05T17:48:45.595" v="42" actId="20577"/>
          <ac:spMkLst>
            <pc:docMk/>
            <pc:sldMk cId="0" sldId="262"/>
            <ac:spMk id="18" creationId="{00000000-0000-0000-0000-000000000000}"/>
          </ac:spMkLst>
        </pc:spChg>
      </pc:sldChg>
      <pc:sldChg chg="addSp modSp mod">
        <pc:chgData name="أ. هاشم الميرابي" userId="d58b6319-4249-4041-a31b-68e2ba376be9" providerId="ADAL" clId="{CFB7599A-5AA1-4245-A1C2-21C6CE9B6318}" dt="2026-05-04T18:29:33.396" v="11" actId="14100"/>
        <pc:sldMkLst>
          <pc:docMk/>
          <pc:sldMk cId="0" sldId="268"/>
        </pc:sldMkLst>
        <pc:spChg chg="add mod">
          <ac:chgData name="أ. هاشم الميرابي" userId="d58b6319-4249-4041-a31b-68e2ba376be9" providerId="ADAL" clId="{CFB7599A-5AA1-4245-A1C2-21C6CE9B6318}" dt="2026-05-04T18:29:33.396" v="11" actId="14100"/>
          <ac:spMkLst>
            <pc:docMk/>
            <pc:sldMk cId="0" sldId="268"/>
            <ac:spMk id="5" creationId="{AE4E6B29-4AF0-C051-6D1D-4B6F10B511C6}"/>
          </ac:spMkLst>
        </pc:spChg>
        <pc:picChg chg="mod">
          <ac:chgData name="أ. هاشم الميرابي" userId="d58b6319-4249-4041-a31b-68e2ba376be9" providerId="ADAL" clId="{CFB7599A-5AA1-4245-A1C2-21C6CE9B6318}" dt="2026-05-04T18:23:38.980" v="1" actId="34807"/>
          <ac:picMkLst>
            <pc:docMk/>
            <pc:sldMk cId="0" sldId="268"/>
            <ac:picMk id="2" creationId="{00000000-0000-0000-0000-000000000000}"/>
          </ac:picMkLst>
        </pc:picChg>
      </pc:sldChg>
      <pc:sldChg chg="modSp mod">
        <pc:chgData name="أ. هاشم الميرابي" userId="d58b6319-4249-4041-a31b-68e2ba376be9" providerId="ADAL" clId="{CFB7599A-5AA1-4245-A1C2-21C6CE9B6318}" dt="2026-05-05T17:49:48.222" v="93" actId="20577"/>
        <pc:sldMkLst>
          <pc:docMk/>
          <pc:sldMk cId="0" sldId="283"/>
        </pc:sldMkLst>
        <pc:spChg chg="mod">
          <ac:chgData name="أ. هاشم الميرابي" userId="d58b6319-4249-4041-a31b-68e2ba376be9" providerId="ADAL" clId="{CFB7599A-5AA1-4245-A1C2-21C6CE9B6318}" dt="2026-05-05T17:49:48.222" v="93" actId="20577"/>
          <ac:spMkLst>
            <pc:docMk/>
            <pc:sldMk cId="0" sldId="283"/>
            <ac:spMk id="12" creationId="{00000000-0000-0000-0000-000000000000}"/>
          </ac:spMkLst>
        </pc:spChg>
      </pc:sldChg>
      <pc:sldChg chg="modSp mod">
        <pc:chgData name="أ. هاشم الميرابي" userId="d58b6319-4249-4041-a31b-68e2ba376be9" providerId="ADAL" clId="{CFB7599A-5AA1-4245-A1C2-21C6CE9B6318}" dt="2026-05-04T18:37:12.167" v="15" actId="20577"/>
        <pc:sldMkLst>
          <pc:docMk/>
          <pc:sldMk cId="2824700089" sldId="291"/>
        </pc:sldMkLst>
        <pc:spChg chg="mod">
          <ac:chgData name="أ. هاشم الميرابي" userId="d58b6319-4249-4041-a31b-68e2ba376be9" providerId="ADAL" clId="{CFB7599A-5AA1-4245-A1C2-21C6CE9B6318}" dt="2026-05-04T18:37:12.167" v="15" actId="20577"/>
          <ac:spMkLst>
            <pc:docMk/>
            <pc:sldMk cId="2824700089" sldId="291"/>
            <ac:spMk id="11" creationId="{815749A4-3B15-30F9-AEF8-68C485649EF8}"/>
          </ac:spMkLst>
        </pc:spChg>
      </pc:sldChg>
      <pc:sldChg chg="addSp delSp modSp add mod">
        <pc:chgData name="أ. هاشم الميرابي" userId="d58b6319-4249-4041-a31b-68e2ba376be9" providerId="ADAL" clId="{CFB7599A-5AA1-4245-A1C2-21C6CE9B6318}" dt="2026-05-05T18:09:26.663" v="214" actId="1076"/>
        <pc:sldMkLst>
          <pc:docMk/>
          <pc:sldMk cId="0" sldId="294"/>
        </pc:sldMkLst>
        <pc:spChg chg="mod">
          <ac:chgData name="أ. هاشم الميرابي" userId="d58b6319-4249-4041-a31b-68e2ba376be9" providerId="ADAL" clId="{CFB7599A-5AA1-4245-A1C2-21C6CE9B6318}" dt="2026-05-05T17:59:32.326" v="175" actId="1076"/>
          <ac:spMkLst>
            <pc:docMk/>
            <pc:sldMk cId="0" sldId="294"/>
            <ac:spMk id="2" creationId="{00000000-0000-0000-0000-000000000000}"/>
          </ac:spMkLst>
        </pc:spChg>
        <pc:spChg chg="mod">
          <ac:chgData name="أ. هاشم الميرابي" userId="d58b6319-4249-4041-a31b-68e2ba376be9" providerId="ADAL" clId="{CFB7599A-5AA1-4245-A1C2-21C6CE9B6318}" dt="2026-05-05T17:56:46.938" v="150" actId="1076"/>
          <ac:spMkLst>
            <pc:docMk/>
            <pc:sldMk cId="0" sldId="294"/>
            <ac:spMk id="4" creationId="{00000000-0000-0000-0000-000000000000}"/>
          </ac:spMkLst>
        </pc:spChg>
        <pc:spChg chg="mod">
          <ac:chgData name="أ. هاشم الميرابي" userId="d58b6319-4249-4041-a31b-68e2ba376be9" providerId="ADAL" clId="{CFB7599A-5AA1-4245-A1C2-21C6CE9B6318}" dt="2026-05-05T18:09:26.663" v="214" actId="1076"/>
          <ac:spMkLst>
            <pc:docMk/>
            <pc:sldMk cId="0" sldId="294"/>
            <ac:spMk id="6" creationId="{00000000-0000-0000-0000-000000000000}"/>
          </ac:spMkLst>
        </pc:spChg>
        <pc:spChg chg="mod">
          <ac:chgData name="أ. هاشم الميرابي" userId="d58b6319-4249-4041-a31b-68e2ba376be9" providerId="ADAL" clId="{CFB7599A-5AA1-4245-A1C2-21C6CE9B6318}" dt="2026-05-05T18:02:26.027" v="192" actId="368"/>
          <ac:spMkLst>
            <pc:docMk/>
            <pc:sldMk cId="0" sldId="294"/>
            <ac:spMk id="7" creationId="{00000000-0000-0000-0000-000000000000}"/>
          </ac:spMkLst>
        </pc:spChg>
        <pc:spChg chg="mod">
          <ac:chgData name="أ. هاشم الميرابي" userId="d58b6319-4249-4041-a31b-68e2ba376be9" providerId="ADAL" clId="{CFB7599A-5AA1-4245-A1C2-21C6CE9B6318}" dt="2026-05-05T17:57:27.113" v="158" actId="20577"/>
          <ac:spMkLst>
            <pc:docMk/>
            <pc:sldMk cId="0" sldId="294"/>
            <ac:spMk id="8" creationId="{00000000-0000-0000-0000-000000000000}"/>
          </ac:spMkLst>
        </pc:spChg>
        <pc:spChg chg="add mod">
          <ac:chgData name="أ. هاشم الميرابي" userId="d58b6319-4249-4041-a31b-68e2ba376be9" providerId="ADAL" clId="{CFB7599A-5AA1-4245-A1C2-21C6CE9B6318}" dt="2026-05-05T18:03:53.219" v="197" actId="208"/>
          <ac:spMkLst>
            <pc:docMk/>
            <pc:sldMk cId="0" sldId="294"/>
            <ac:spMk id="13" creationId="{8DEBE507-5126-9E73-8DF1-380E0DE515FC}"/>
          </ac:spMkLst>
        </pc:spChg>
        <pc:picChg chg="add mod">
          <ac:chgData name="أ. هاشم الميرابي" userId="d58b6319-4249-4041-a31b-68e2ba376be9" providerId="ADAL" clId="{CFB7599A-5AA1-4245-A1C2-21C6CE9B6318}" dt="2026-05-05T18:05:25.317" v="206" actId="1076"/>
          <ac:picMkLst>
            <pc:docMk/>
            <pc:sldMk cId="0" sldId="294"/>
            <ac:picMk id="15" creationId="{8F4DD6DF-659D-0DEC-3306-265754811216}"/>
          </ac:picMkLst>
        </pc:pic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ar-SA"/>
  <c:roundedCorners val="0"/>
  <c:style val="2"/>
  <c:chart>
    <c:autoTitleDeleted val="1"/>
    <c:plotArea>
      <c:layout/>
      <c:barChart>
        <c:barDir val="col"/>
        <c:grouping val="clustered"/>
        <c:varyColors val="0"/>
        <c:ser>
          <c:idx val="0"/>
          <c:order val="0"/>
          <c:tx>
            <c:strRef>
              <c:f>Sheet1!$B$1</c:f>
              <c:strCache>
                <c:ptCount val="1"/>
                <c:pt idx="0">
                  <c:v>المصروفات</c:v>
                </c:pt>
              </c:strCache>
            </c:strRef>
          </c:tx>
          <c:spPr>
            <a:solidFill>
              <a:srgbClr val="2D3180"/>
            </a:solidFill>
            <a:effectLst/>
          </c:spPr>
          <c:invertIfNegative val="0"/>
          <c:dPt>
            <c:idx val="0"/>
            <c:invertIfNegative val="0"/>
            <c:bubble3D val="0"/>
            <c:extLst>
              <c:ext xmlns:c16="http://schemas.microsoft.com/office/drawing/2014/chart" uri="{C3380CC4-5D6E-409C-BE32-E72D297353CC}">
                <c16:uniqueId val="{00000001-F007-41B6-A1E0-9DDF4C676A00}"/>
              </c:ext>
            </c:extLst>
          </c:dPt>
          <c:dPt>
            <c:idx val="1"/>
            <c:invertIfNegative val="0"/>
            <c:bubble3D val="0"/>
            <c:spPr>
              <a:solidFill>
                <a:srgbClr val="3BBFAD"/>
              </a:solidFill>
              <a:effectLst/>
            </c:spPr>
            <c:extLst>
              <c:ext xmlns:c16="http://schemas.microsoft.com/office/drawing/2014/chart" uri="{C3380CC4-5D6E-409C-BE32-E72D297353CC}">
                <c16:uniqueId val="{00000003-F007-41B6-A1E0-9DDF4C676A00}"/>
              </c:ext>
            </c:extLst>
          </c:dPt>
          <c:dPt>
            <c:idx val="2"/>
            <c:invertIfNegative val="0"/>
            <c:bubble3D val="0"/>
            <c:spPr>
              <a:solidFill>
                <a:srgbClr val="7B68C8"/>
              </a:solidFill>
              <a:effectLst/>
            </c:spPr>
            <c:extLst>
              <c:ext xmlns:c16="http://schemas.microsoft.com/office/drawing/2014/chart" uri="{C3380CC4-5D6E-409C-BE32-E72D297353CC}">
                <c16:uniqueId val="{00000005-F007-41B6-A1E0-9DDF4C676A00}"/>
              </c:ext>
            </c:extLst>
          </c:dPt>
          <c:dLbls>
            <c:numFmt formatCode="#,##0" sourceLinked="0"/>
            <c:spPr>
              <a:noFill/>
              <a:ln>
                <a:noFill/>
              </a:ln>
              <a:effectLst/>
            </c:spPr>
            <c:txPr>
              <a:bodyPr/>
              <a:lstStyle/>
              <a:p>
                <a:pPr>
                  <a:defRPr sz="1200" b="0" i="0" u="none" strike="noStrike">
                    <a:solidFill>
                      <a:srgbClr val="1A1A2E"/>
                    </a:solidFill>
                    <a:latin typeface="Arial"/>
                  </a:defRPr>
                </a:pPr>
                <a:endParaRPr lang="ar-SA"/>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البرامج</c:v>
                </c:pt>
                <c:pt idx="1">
                  <c:v>التشغيل</c:v>
                </c:pt>
                <c:pt idx="2">
                  <c:v>إدارية</c:v>
                </c:pt>
              </c:strCache>
            </c:strRef>
          </c:cat>
          <c:val>
            <c:numRef>
              <c:f>Sheet1!$B$2:$B$4</c:f>
              <c:numCache>
                <c:formatCode>General</c:formatCode>
                <c:ptCount val="3"/>
                <c:pt idx="0">
                  <c:v>110000</c:v>
                </c:pt>
                <c:pt idx="1">
                  <c:v>2875</c:v>
                </c:pt>
                <c:pt idx="2">
                  <c:v>3164</c:v>
                </c:pt>
              </c:numCache>
            </c:numRef>
          </c:val>
          <c:extLst>
            <c:ext xmlns:c16="http://schemas.microsoft.com/office/drawing/2014/chart" uri="{C3380CC4-5D6E-409C-BE32-E72D297353CC}">
              <c16:uniqueId val="{00000006-F007-41B6-A1E0-9DDF4C676A00}"/>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5C5E8A"/>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l"/>
        <c:majorGridlines>
          <c:spPr>
            <a:ln w="6350" cap="flat">
              <a:solidFill>
                <a:srgbClr val="E2E8F0"/>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5C5E8A"/>
                </a:solidFill>
                <a:latin typeface="Arial"/>
              </a:defRPr>
            </a:pPr>
            <a:endParaRPr lang="en-US"/>
          </a:p>
        </c:txPr>
        <c:crossAx val="2094734554"/>
        <c:crosses val="autoZero"/>
        <c:crossBetween val="between"/>
      </c:valAx>
      <c:spPr>
        <a:noFill/>
        <a:ln>
          <a:noFill/>
        </a:ln>
        <a:effectLst/>
      </c:spPr>
    </c:plotArea>
    <c:plotVisOnly val="1"/>
    <c:dispBlanksAs val="span"/>
    <c:showDLblsOverMax val="1"/>
  </c:chart>
  <c:spPr>
    <a:solidFill>
      <a:srgbClr val="F4F6FF"/>
    </a:solid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3810324"/>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ar-SA"/>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7316C-1187-B581-369A-354DD458C8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C7BD65-116B-D693-42A4-6DD23F4E444E}"/>
              </a:ext>
            </a:extLst>
          </p:cNvPr>
          <p:cNvSpPr>
            <a:spLocks noGrp="1" noRot="1" noChangeAspect="1"/>
          </p:cNvSpPr>
          <p:nvPr>
            <p:ph type="sldImg"/>
          </p:nvPr>
        </p:nvSpPr>
        <p:spPr/>
        <p:txBody>
          <a:bodyPr/>
          <a:lstStyle/>
          <a:p>
            <a:endParaRPr lang="ar-SA"/>
          </a:p>
        </p:txBody>
      </p:sp>
      <p:sp>
        <p:nvSpPr>
          <p:cNvPr id="3" name="Notes Placeholder 2">
            <a:extLst>
              <a:ext uri="{FF2B5EF4-FFF2-40B4-BE49-F238E27FC236}">
                <a16:creationId xmlns:a16="http://schemas.microsoft.com/office/drawing/2014/main" id="{122C7F23-F8F4-C05A-3F1A-AB99F8A92DA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DA31933-01F7-D1B3-2AF1-1EEEA1B33FC0}"/>
              </a:ext>
            </a:extLst>
          </p:cNvPr>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24596490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ar-SA"/>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ar-SA"/>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ar-SA"/>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ar-SA"/>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ar-SA"/>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404184-9D49-BF53-E2AE-3F2D6F5766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7B1609-BFF7-FD3A-97E9-56072B626236}"/>
              </a:ext>
            </a:extLst>
          </p:cNvPr>
          <p:cNvSpPr>
            <a:spLocks noGrp="1" noRot="1" noChangeAspect="1"/>
          </p:cNvSpPr>
          <p:nvPr>
            <p:ph type="sldImg"/>
          </p:nvPr>
        </p:nvSpPr>
        <p:spPr/>
        <p:txBody>
          <a:bodyPr/>
          <a:lstStyle/>
          <a:p>
            <a:endParaRPr lang="ar-SA"/>
          </a:p>
        </p:txBody>
      </p:sp>
      <p:sp>
        <p:nvSpPr>
          <p:cNvPr id="3" name="Notes Placeholder 2">
            <a:extLst>
              <a:ext uri="{FF2B5EF4-FFF2-40B4-BE49-F238E27FC236}">
                <a16:creationId xmlns:a16="http://schemas.microsoft.com/office/drawing/2014/main" id="{16B998DC-9D11-5D0A-D989-85EA9831DA4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ABA2BE6-314F-BC9E-4496-95EC81531FBD}"/>
              </a:ext>
            </a:extLst>
          </p:cNvPr>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31436056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ar-SA"/>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ar-SA"/>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ar-SA"/>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2026-05-11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308791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شريحة عنوان">
    <p:spTree>
      <p:nvGrpSpPr>
        <p:cNvPr id="1" name=""/>
        <p:cNvGrpSpPr/>
        <p:nvPr/>
      </p:nvGrpSpPr>
      <p:grpSpPr>
        <a:xfrm>
          <a:off x="0" y="0"/>
          <a:ext cx="0" cy="0"/>
          <a:chOff x="0" y="0"/>
          <a:chExt cx="0" cy="0"/>
        </a:xfrm>
      </p:grpSpPr>
      <p:sp>
        <p:nvSpPr>
          <p:cNvPr id="13" name="مستطيل 12">
            <a:extLst>
              <a:ext uri="{FF2B5EF4-FFF2-40B4-BE49-F238E27FC236}">
                <a16:creationId xmlns:a16="http://schemas.microsoft.com/office/drawing/2014/main" id="{F80C0B5B-7B10-F063-20E0-10C335306FA9}"/>
              </a:ext>
            </a:extLst>
          </p:cNvPr>
          <p:cNvSpPr/>
          <p:nvPr userDrawn="1"/>
        </p:nvSpPr>
        <p:spPr>
          <a:xfrm>
            <a:off x="0" y="5161041"/>
            <a:ext cx="9144000" cy="102394"/>
          </a:xfrm>
          <a:prstGeom prst="rect">
            <a:avLst/>
          </a:prstGeom>
          <a:solidFill>
            <a:srgbClr val="4B9E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00" rtl="0" eaLnBrk="1" latinLnBrk="0" hangingPunct="1"/>
            <a:endParaRPr lang="en-US" sz="1350" dirty="0"/>
          </a:p>
        </p:txBody>
      </p:sp>
      <p:sp>
        <p:nvSpPr>
          <p:cNvPr id="4" name="عنصر نائب للتذييل 3">
            <a:extLst>
              <a:ext uri="{FF2B5EF4-FFF2-40B4-BE49-F238E27FC236}">
                <a16:creationId xmlns:a16="http://schemas.microsoft.com/office/drawing/2014/main" id="{86AB3EA6-D2D6-B937-6B47-2C0D80085011}"/>
              </a:ext>
            </a:extLst>
          </p:cNvPr>
          <p:cNvSpPr>
            <a:spLocks noGrp="1"/>
          </p:cNvSpPr>
          <p:nvPr>
            <p:ph type="ftr" sz="quarter" idx="4294967295"/>
          </p:nvPr>
        </p:nvSpPr>
        <p:spPr>
          <a:xfrm>
            <a:off x="4774623" y="4654514"/>
            <a:ext cx="3086100" cy="273844"/>
          </a:xfrm>
        </p:spPr>
        <p:txBody>
          <a:bodyPr/>
          <a:lstStyle/>
          <a:p>
            <a:r>
              <a:rPr lang="ar-SA" dirty="0"/>
              <a:t>الملف التعريفي لجمعية اجتياز التعليمية </a:t>
            </a:r>
            <a:endParaRPr lang="en-US" dirty="0"/>
          </a:p>
        </p:txBody>
      </p:sp>
    </p:spTree>
    <p:extLst>
      <p:ext uri="{BB962C8B-B14F-4D97-AF65-F5344CB8AC3E}">
        <p14:creationId xmlns:p14="http://schemas.microsoft.com/office/powerpoint/2010/main" val="12686734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12" Type="http://schemas.openxmlformats.org/officeDocument/2006/relationships/image" Target="../media/image41.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s>
</file>

<file path=ppt/slides/_rels/slide17.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3.png"/><Relationship Id="rId3" Type="http://schemas.openxmlformats.org/officeDocument/2006/relationships/image" Target="../media/image43.png"/><Relationship Id="rId7" Type="http://schemas.openxmlformats.org/officeDocument/2006/relationships/image" Target="../media/image47.png"/><Relationship Id="rId12" Type="http://schemas.openxmlformats.org/officeDocument/2006/relationships/image" Target="../media/image52.png"/><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46.png"/><Relationship Id="rId11" Type="http://schemas.openxmlformats.org/officeDocument/2006/relationships/image" Target="../media/image51.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 Id="rId14" Type="http://schemas.openxmlformats.org/officeDocument/2006/relationships/image" Target="../media/image54.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 Id="rId6" Type="http://schemas.openxmlformats.org/officeDocument/2006/relationships/image" Target="../media/image66.jpg"/><Relationship Id="rId5" Type="http://schemas.openxmlformats.org/officeDocument/2006/relationships/image" Target="../media/image65.png"/><Relationship Id="rId4" Type="http://schemas.openxmlformats.org/officeDocument/2006/relationships/image" Target="../media/image64.png"/></Relationships>
</file>

<file path=ppt/slides/_rels/slide28.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7" Type="http://schemas.openxmlformats.org/officeDocument/2006/relationships/image" Target="../media/image3.png"/><Relationship Id="rId2" Type="http://schemas.openxmlformats.org/officeDocument/2006/relationships/image" Target="../media/image4.emf"/><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emf"/></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4.png"/><Relationship Id="rId5" Type="http://schemas.microsoft.com/office/2007/relationships/hdphoto" Target="../media/hdphoto1.wdp"/><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2D3180"/>
        </a:solidFill>
        <a:effectLst/>
      </p:bgPr>
    </p:bg>
    <p:spTree>
      <p:nvGrpSpPr>
        <p:cNvPr id="1" name=""/>
        <p:cNvGrpSpPr/>
        <p:nvPr/>
      </p:nvGrpSpPr>
      <p:grpSpPr>
        <a:xfrm>
          <a:off x="0" y="0"/>
          <a:ext cx="0" cy="0"/>
          <a:chOff x="0" y="0"/>
          <a:chExt cx="0" cy="0"/>
        </a:xfrm>
      </p:grpSpPr>
      <p:sp>
        <p:nvSpPr>
          <p:cNvPr id="2" name="Shape 0"/>
          <p:cNvSpPr/>
          <p:nvPr/>
        </p:nvSpPr>
        <p:spPr>
          <a:xfrm rot="2700000">
            <a:off x="-265999" y="-249019"/>
            <a:ext cx="1645920" cy="1280160"/>
          </a:xfrm>
          <a:prstGeom prst="rect">
            <a:avLst/>
          </a:prstGeom>
          <a:solidFill>
            <a:srgbClr val="7B68C8">
              <a:alpha val="70000"/>
            </a:srgbClr>
          </a:solidFill>
          <a:ln w="12700">
            <a:solidFill>
              <a:srgbClr val="7B68C8">
                <a:alpha val="20000"/>
              </a:srgbClr>
            </a:solidFill>
            <a:prstDash val="solid"/>
          </a:ln>
        </p:spPr>
        <p:txBody>
          <a:bodyPr/>
          <a:lstStyle/>
          <a:p>
            <a:endParaRPr lang="ar-SA"/>
          </a:p>
        </p:txBody>
      </p:sp>
      <p:sp>
        <p:nvSpPr>
          <p:cNvPr id="3" name="Shape 1"/>
          <p:cNvSpPr/>
          <p:nvPr/>
        </p:nvSpPr>
        <p:spPr>
          <a:xfrm rot="2700000">
            <a:off x="1197041" y="-249019"/>
            <a:ext cx="1280160" cy="1280160"/>
          </a:xfrm>
          <a:prstGeom prst="rect">
            <a:avLst/>
          </a:prstGeom>
          <a:solidFill>
            <a:srgbClr val="3BBFAD">
              <a:alpha val="70000"/>
            </a:srgbClr>
          </a:solidFill>
          <a:ln w="12700">
            <a:solidFill>
              <a:srgbClr val="3BBFAD">
                <a:alpha val="20000"/>
              </a:srgbClr>
            </a:solidFill>
            <a:prstDash val="solid"/>
          </a:ln>
        </p:spPr>
        <p:txBody>
          <a:bodyPr/>
          <a:lstStyle/>
          <a:p>
            <a:endParaRPr lang="ar-SA"/>
          </a:p>
        </p:txBody>
      </p:sp>
      <p:sp>
        <p:nvSpPr>
          <p:cNvPr id="4" name="Shape 2"/>
          <p:cNvSpPr/>
          <p:nvPr/>
        </p:nvSpPr>
        <p:spPr>
          <a:xfrm rot="2700000">
            <a:off x="-265999" y="939701"/>
            <a:ext cx="1280160" cy="1188720"/>
          </a:xfrm>
          <a:prstGeom prst="rect">
            <a:avLst/>
          </a:prstGeom>
          <a:solidFill>
            <a:srgbClr val="3BBFAD">
              <a:alpha val="70000"/>
            </a:srgbClr>
          </a:solidFill>
          <a:ln w="12700">
            <a:solidFill>
              <a:srgbClr val="3BBFAD">
                <a:alpha val="20000"/>
              </a:srgbClr>
            </a:solidFill>
            <a:prstDash val="solid"/>
          </a:ln>
        </p:spPr>
        <p:txBody>
          <a:bodyPr/>
          <a:lstStyle/>
          <a:p>
            <a:endParaRPr lang="ar-SA"/>
          </a:p>
        </p:txBody>
      </p:sp>
      <p:sp>
        <p:nvSpPr>
          <p:cNvPr id="5" name="Shape 3"/>
          <p:cNvSpPr/>
          <p:nvPr/>
        </p:nvSpPr>
        <p:spPr>
          <a:xfrm rot="2700000">
            <a:off x="922721" y="939701"/>
            <a:ext cx="1371600" cy="1188720"/>
          </a:xfrm>
          <a:prstGeom prst="rect">
            <a:avLst/>
          </a:prstGeom>
          <a:solidFill>
            <a:srgbClr val="7B68C8">
              <a:alpha val="60000"/>
            </a:srgbClr>
          </a:solidFill>
          <a:ln w="12700">
            <a:solidFill>
              <a:srgbClr val="7B68C8">
                <a:alpha val="20000"/>
              </a:srgbClr>
            </a:solidFill>
            <a:prstDash val="solid"/>
          </a:ln>
        </p:spPr>
        <p:txBody>
          <a:bodyPr/>
          <a:lstStyle/>
          <a:p>
            <a:endParaRPr lang="ar-SA">
              <a:latin typeface="Tajawal" panose="00000500000000000000" pitchFamily="2" charset="-78"/>
              <a:cs typeface="Tajawal" panose="00000500000000000000" pitchFamily="2" charset="-78"/>
            </a:endParaRPr>
          </a:p>
        </p:txBody>
      </p:sp>
      <p:sp>
        <p:nvSpPr>
          <p:cNvPr id="6" name="Shape 4"/>
          <p:cNvSpPr/>
          <p:nvPr/>
        </p:nvSpPr>
        <p:spPr>
          <a:xfrm>
            <a:off x="7772400" y="3200400"/>
            <a:ext cx="1371600" cy="1943100"/>
          </a:xfrm>
          <a:prstGeom prst="rect">
            <a:avLst/>
          </a:prstGeom>
          <a:solidFill>
            <a:srgbClr val="3BBFAD">
              <a:alpha val="40000"/>
            </a:srgbClr>
          </a:solidFill>
          <a:ln w="12700">
            <a:solidFill>
              <a:srgbClr val="3BBFAD">
                <a:alpha val="20000"/>
              </a:srgbClr>
            </a:solidFill>
            <a:prstDash val="solid"/>
          </a:ln>
        </p:spPr>
        <p:txBody>
          <a:bodyPr/>
          <a:lstStyle/>
          <a:p>
            <a:endParaRPr lang="ar-SA"/>
          </a:p>
        </p:txBody>
      </p:sp>
      <p:sp>
        <p:nvSpPr>
          <p:cNvPr id="7" name="Shape 5"/>
          <p:cNvSpPr/>
          <p:nvPr/>
        </p:nvSpPr>
        <p:spPr>
          <a:xfrm>
            <a:off x="8229600" y="2286000"/>
            <a:ext cx="914400" cy="1097280"/>
          </a:xfrm>
          <a:prstGeom prst="rect">
            <a:avLst/>
          </a:prstGeom>
          <a:solidFill>
            <a:srgbClr val="7B68C8">
              <a:alpha val="40000"/>
            </a:srgbClr>
          </a:solidFill>
          <a:ln w="12700">
            <a:solidFill>
              <a:srgbClr val="7B68C8">
                <a:alpha val="20000"/>
              </a:srgbClr>
            </a:solidFill>
            <a:prstDash val="solid"/>
          </a:ln>
        </p:spPr>
        <p:txBody>
          <a:bodyPr/>
          <a:lstStyle/>
          <a:p>
            <a:endParaRPr lang="ar-SA"/>
          </a:p>
        </p:txBody>
      </p:sp>
      <p:pic>
        <p:nvPicPr>
          <p:cNvPr id="8" name="Image 0" descr="preencoded.png"/>
          <p:cNvPicPr>
            <a:picLocks noChangeAspect="1"/>
          </p:cNvPicPr>
          <p:nvPr/>
        </p:nvPicPr>
        <p:blipFill>
          <a:blip r:embed="rId3">
            <a:clrChange>
              <a:clrFrom>
                <a:srgbClr val="FFFFFF"/>
              </a:clrFrom>
              <a:clrTo>
                <a:srgbClr val="FFFFFF">
                  <a:alpha val="0"/>
                </a:srgbClr>
              </a:clrTo>
            </a:clrChange>
            <a:lum bright="70000" contrast="-70000"/>
          </a:blip>
          <a:stretch>
            <a:fillRect/>
          </a:stretch>
        </p:blipFill>
        <p:spPr>
          <a:xfrm>
            <a:off x="6407331" y="-22860"/>
            <a:ext cx="2743200" cy="1280160"/>
          </a:xfrm>
          <a:prstGeom prst="rect">
            <a:avLst/>
          </a:prstGeom>
        </p:spPr>
      </p:pic>
      <p:sp>
        <p:nvSpPr>
          <p:cNvPr id="9" name="Text 6"/>
          <p:cNvSpPr/>
          <p:nvPr/>
        </p:nvSpPr>
        <p:spPr>
          <a:xfrm>
            <a:off x="1371600" y="1828800"/>
            <a:ext cx="6400800" cy="914400"/>
          </a:xfrm>
          <a:prstGeom prst="rect">
            <a:avLst/>
          </a:prstGeom>
          <a:noFill/>
          <a:ln/>
        </p:spPr>
        <p:txBody>
          <a:bodyPr wrap="square" rtlCol="0" anchor="ctr"/>
          <a:lstStyle/>
          <a:p>
            <a:pPr marL="0" indent="0" algn="ctr" rtl="1">
              <a:buNone/>
            </a:pPr>
            <a:r>
              <a:rPr lang="en-US" sz="4400" b="1" dirty="0">
                <a:solidFill>
                  <a:srgbClr val="FFFFFF"/>
                </a:solidFill>
                <a:latin typeface="Tajawal" panose="00000500000000000000" pitchFamily="2" charset="-78"/>
                <a:ea typeface="Arial" pitchFamily="34" charset="-122"/>
                <a:cs typeface="Tajawal" panose="00000500000000000000" pitchFamily="2" charset="-78"/>
              </a:rPr>
              <a:t>التقرير السنوي</a:t>
            </a:r>
            <a:endParaRPr lang="en-US" sz="4400" dirty="0">
              <a:latin typeface="Tajawal" panose="00000500000000000000" pitchFamily="2" charset="-78"/>
              <a:cs typeface="Tajawal" panose="00000500000000000000" pitchFamily="2" charset="-78"/>
            </a:endParaRPr>
          </a:p>
        </p:txBody>
      </p:sp>
      <p:sp>
        <p:nvSpPr>
          <p:cNvPr id="10" name="Text 7"/>
          <p:cNvSpPr/>
          <p:nvPr/>
        </p:nvSpPr>
        <p:spPr>
          <a:xfrm>
            <a:off x="1371600" y="2651760"/>
            <a:ext cx="6400800" cy="685800"/>
          </a:xfrm>
          <a:prstGeom prst="rect">
            <a:avLst/>
          </a:prstGeom>
          <a:noFill/>
          <a:ln/>
        </p:spPr>
        <p:txBody>
          <a:bodyPr wrap="square" rtlCol="0" anchor="ctr"/>
          <a:lstStyle/>
          <a:p>
            <a:pPr marL="0" indent="0" algn="ctr" rtl="1">
              <a:buNone/>
            </a:pPr>
            <a:r>
              <a:rPr lang="en-US" sz="3200" dirty="0">
                <a:solidFill>
                  <a:srgbClr val="3BBFAD"/>
                </a:solidFill>
                <a:latin typeface="Tajawal" panose="00000500000000000000" pitchFamily="2" charset="-78"/>
                <a:ea typeface="Arial" pitchFamily="34" charset="-122"/>
                <a:cs typeface="Tajawal" panose="00000500000000000000" pitchFamily="2" charset="-78"/>
              </a:rPr>
              <a:t>لعام 2025م</a:t>
            </a:r>
            <a:endParaRPr lang="en-US" sz="3200" dirty="0">
              <a:latin typeface="Tajawal" panose="00000500000000000000" pitchFamily="2" charset="-78"/>
              <a:cs typeface="Tajawal" panose="00000500000000000000" pitchFamily="2" charset="-78"/>
            </a:endParaRPr>
          </a:p>
        </p:txBody>
      </p:sp>
      <p:sp>
        <p:nvSpPr>
          <p:cNvPr id="11" name="Shape 8"/>
          <p:cNvSpPr/>
          <p:nvPr/>
        </p:nvSpPr>
        <p:spPr>
          <a:xfrm>
            <a:off x="2743200" y="3429000"/>
            <a:ext cx="3657600" cy="54864"/>
          </a:xfrm>
          <a:prstGeom prst="rect">
            <a:avLst/>
          </a:prstGeom>
          <a:solidFill>
            <a:srgbClr val="3BBFAD"/>
          </a:solidFill>
          <a:ln w="12700">
            <a:solidFill>
              <a:srgbClr val="3BBFAD"/>
            </a:solidFill>
            <a:prstDash val="solid"/>
          </a:ln>
        </p:spPr>
        <p:txBody>
          <a:bodyPr/>
          <a:lstStyle/>
          <a:p>
            <a:endParaRPr lang="ar-SA">
              <a:latin typeface="Tajawal" panose="00000500000000000000" pitchFamily="2" charset="-78"/>
              <a:cs typeface="Tajawal" panose="00000500000000000000" pitchFamily="2" charset="-78"/>
            </a:endParaRPr>
          </a:p>
        </p:txBody>
      </p:sp>
      <p:sp>
        <p:nvSpPr>
          <p:cNvPr id="12" name="Text 9"/>
          <p:cNvSpPr/>
          <p:nvPr/>
        </p:nvSpPr>
        <p:spPr>
          <a:xfrm>
            <a:off x="457200" y="3657600"/>
            <a:ext cx="8229600" cy="457200"/>
          </a:xfrm>
          <a:prstGeom prst="rect">
            <a:avLst/>
          </a:prstGeom>
          <a:noFill/>
          <a:ln/>
        </p:spPr>
        <p:txBody>
          <a:bodyPr wrap="square" rtlCol="0" anchor="ctr"/>
          <a:lstStyle/>
          <a:p>
            <a:pPr marL="0" indent="0" algn="ctr" rtl="1">
              <a:buNone/>
            </a:pPr>
            <a:r>
              <a:rPr lang="en-US" sz="1400" dirty="0">
                <a:solidFill>
                  <a:srgbClr val="E8EAF6"/>
                </a:solidFill>
                <a:latin typeface="Tajawal" panose="00000500000000000000" pitchFamily="2" charset="-78"/>
                <a:ea typeface="Arial" pitchFamily="34" charset="-122"/>
                <a:cs typeface="Tajawal" panose="00000500000000000000" pitchFamily="2" charset="-78"/>
              </a:rPr>
              <a:t>جمعية اجتياز التعليمية  |  جدة – منطقة مكة المكرمة  |  ترخيص: 1000583700</a:t>
            </a:r>
            <a:endParaRPr lang="en-US" sz="1400" dirty="0">
              <a:latin typeface="Tajawal" panose="00000500000000000000" pitchFamily="2" charset="-78"/>
              <a:cs typeface="Tajawal" panose="00000500000000000000" pitchFamily="2" charset="-78"/>
            </a:endParaRPr>
          </a:p>
        </p:txBody>
      </p:sp>
      <p:sp>
        <p:nvSpPr>
          <p:cNvPr id="13" name="Shape 10"/>
          <p:cNvSpPr/>
          <p:nvPr/>
        </p:nvSpPr>
        <p:spPr>
          <a:xfrm>
            <a:off x="3749040" y="4297680"/>
            <a:ext cx="1645920" cy="502920"/>
          </a:xfrm>
          <a:prstGeom prst="roundRect">
            <a:avLst>
              <a:gd name="adj" fmla="val 21818"/>
            </a:avLst>
          </a:prstGeom>
          <a:solidFill>
            <a:srgbClr val="7B68C8"/>
          </a:solidFill>
          <a:ln w="12700">
            <a:solidFill>
              <a:srgbClr val="7B68C8"/>
            </a:solidFill>
            <a:prstDash val="solid"/>
          </a:ln>
        </p:spPr>
        <p:txBody>
          <a:bodyPr/>
          <a:lstStyle/>
          <a:p>
            <a:endParaRPr lang="ar-SA"/>
          </a:p>
        </p:txBody>
      </p:sp>
      <p:sp>
        <p:nvSpPr>
          <p:cNvPr id="14" name="Text 11"/>
          <p:cNvSpPr/>
          <p:nvPr/>
        </p:nvSpPr>
        <p:spPr>
          <a:xfrm>
            <a:off x="3749040" y="4297680"/>
            <a:ext cx="1645920" cy="502920"/>
          </a:xfrm>
          <a:prstGeom prst="rect">
            <a:avLst/>
          </a:prstGeom>
          <a:noFill/>
          <a:ln/>
        </p:spPr>
        <p:txBody>
          <a:bodyPr wrap="square" lIns="0" tIns="0" rIns="0" bIns="0" rtlCol="0" anchor="ctr"/>
          <a:lstStyle/>
          <a:p>
            <a:pPr marL="0" indent="0" algn="ctr" rtl="1">
              <a:buNone/>
            </a:pPr>
            <a:r>
              <a:rPr lang="en-US" sz="1200" b="1" dirty="0">
                <a:solidFill>
                  <a:srgbClr val="FFFFFF"/>
                </a:solidFill>
                <a:latin typeface="Arial" pitchFamily="34" charset="0"/>
                <a:ea typeface="Arial" pitchFamily="34" charset="-122"/>
                <a:cs typeface="Arial" pitchFamily="34" charset="-120"/>
              </a:rPr>
              <a:t>تأسست 2024</a:t>
            </a:r>
            <a:endParaRPr lang="en-US" sz="1200" dirty="0"/>
          </a:p>
        </p:txBody>
      </p:sp>
      <p:pic>
        <p:nvPicPr>
          <p:cNvPr id="16" name="صورة 15">
            <a:extLst>
              <a:ext uri="{FF2B5EF4-FFF2-40B4-BE49-F238E27FC236}">
                <a16:creationId xmlns:a16="http://schemas.microsoft.com/office/drawing/2014/main" id="{C3DF35E3-CF55-44CD-292A-1C62BF53D6D1}"/>
              </a:ext>
            </a:extLst>
          </p:cNvPr>
          <p:cNvPicPr>
            <a:picLocks noChangeAspect="1"/>
          </p:cNvPicPr>
          <p:nvPr/>
        </p:nvPicPr>
        <p:blipFill>
          <a:blip r:embed="rId4"/>
          <a:stretch>
            <a:fillRect/>
          </a:stretch>
        </p:blipFill>
        <p:spPr>
          <a:xfrm>
            <a:off x="0" y="4060167"/>
            <a:ext cx="855677" cy="10749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0" y="21431"/>
            <a:ext cx="9144000" cy="5100638"/>
          </a:xfrm>
          <a:prstGeom prst="rect">
            <a:avLst/>
          </a:prstGeom>
        </p:spPr>
      </p:pic>
      <p:pic>
        <p:nvPicPr>
          <p:cNvPr id="4" name="صورة 3">
            <a:extLst>
              <a:ext uri="{FF2B5EF4-FFF2-40B4-BE49-F238E27FC236}">
                <a16:creationId xmlns:a16="http://schemas.microsoft.com/office/drawing/2014/main" id="{437B4BF3-80FE-D5D5-0A60-2E0CD2143A6D}"/>
              </a:ext>
            </a:extLst>
          </p:cNvPr>
          <p:cNvPicPr>
            <a:picLocks noChangeAspect="1"/>
          </p:cNvPicPr>
          <p:nvPr/>
        </p:nvPicPr>
        <p:blipFill>
          <a:blip r:embed="rId3"/>
          <a:stretch>
            <a:fillRect/>
          </a:stretch>
        </p:blipFill>
        <p:spPr>
          <a:xfrm>
            <a:off x="-343950" y="-401046"/>
            <a:ext cx="1627773" cy="1548518"/>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0" y="21431"/>
            <a:ext cx="9144000" cy="5100638"/>
          </a:xfrm>
          <a:prstGeom prst="rect">
            <a:avLst/>
          </a:prstGeom>
        </p:spPr>
      </p:pic>
      <p:pic>
        <p:nvPicPr>
          <p:cNvPr id="4" name="صورة 3">
            <a:extLst>
              <a:ext uri="{FF2B5EF4-FFF2-40B4-BE49-F238E27FC236}">
                <a16:creationId xmlns:a16="http://schemas.microsoft.com/office/drawing/2014/main" id="{79C8EB94-F7F7-D79C-C548-D9671578EF40}"/>
              </a:ext>
            </a:extLst>
          </p:cNvPr>
          <p:cNvPicPr>
            <a:picLocks noChangeAspect="1"/>
          </p:cNvPicPr>
          <p:nvPr/>
        </p:nvPicPr>
        <p:blipFill>
          <a:blip r:embed="rId3"/>
          <a:stretch>
            <a:fillRect/>
          </a:stretch>
        </p:blipFill>
        <p:spPr>
          <a:xfrm>
            <a:off x="-511729" y="-402343"/>
            <a:ext cx="1627773" cy="154851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5">
    <p:bg>
      <p:bgPr>
        <a:solidFill>
          <a:srgbClr val="2D3180"/>
        </a:solidFill>
        <a:effectLst/>
      </p:bgPr>
    </p:bg>
    <p:spTree>
      <p:nvGrpSpPr>
        <p:cNvPr id="1" name=""/>
        <p:cNvGrpSpPr/>
        <p:nvPr/>
      </p:nvGrpSpPr>
      <p:grpSpPr>
        <a:xfrm>
          <a:off x="0" y="0"/>
          <a:ext cx="0" cy="0"/>
          <a:chOff x="0" y="0"/>
          <a:chExt cx="0" cy="0"/>
        </a:xfrm>
      </p:grpSpPr>
      <p:sp>
        <p:nvSpPr>
          <p:cNvPr id="2" name="Text 0"/>
          <p:cNvSpPr/>
          <p:nvPr/>
        </p:nvSpPr>
        <p:spPr>
          <a:xfrm>
            <a:off x="457200" y="137160"/>
            <a:ext cx="8229600" cy="685800"/>
          </a:xfrm>
          <a:prstGeom prst="rect">
            <a:avLst/>
          </a:prstGeom>
          <a:noFill/>
          <a:ln/>
        </p:spPr>
        <p:txBody>
          <a:bodyPr wrap="square" rtlCol="0" anchor="ctr"/>
          <a:lstStyle/>
          <a:p>
            <a:pPr marL="0" indent="0" algn="r" rtl="1">
              <a:buNone/>
            </a:pPr>
            <a:r>
              <a:rPr lang="en-US" sz="2800" b="1" dirty="0">
                <a:solidFill>
                  <a:srgbClr val="FFFFFF"/>
                </a:solidFill>
                <a:latin typeface="Tajawal" panose="00000500000000000000" pitchFamily="2" charset="-78"/>
                <a:ea typeface="Arial" pitchFamily="34" charset="-122"/>
                <a:cs typeface="Tajawal" panose="00000500000000000000" pitchFamily="2" charset="-78"/>
              </a:rPr>
              <a:t>أبرز الإنجازات منذ مايو 2025</a:t>
            </a:r>
            <a:endParaRPr lang="en-US" sz="2800" dirty="0">
              <a:latin typeface="Tajawal" panose="00000500000000000000" pitchFamily="2" charset="-78"/>
              <a:cs typeface="Tajawal" panose="00000500000000000000" pitchFamily="2" charset="-78"/>
            </a:endParaRPr>
          </a:p>
        </p:txBody>
      </p:sp>
      <p:sp>
        <p:nvSpPr>
          <p:cNvPr id="4" name="Shape 1"/>
          <p:cNvSpPr/>
          <p:nvPr/>
        </p:nvSpPr>
        <p:spPr>
          <a:xfrm>
            <a:off x="365760" y="1158768"/>
            <a:ext cx="4206240" cy="914400"/>
          </a:xfrm>
          <a:prstGeom prst="rect">
            <a:avLst/>
          </a:prstGeom>
          <a:solidFill>
            <a:srgbClr val="FFFFFF">
              <a:alpha val="10000"/>
            </a:srgbClr>
          </a:solidFill>
          <a:ln w="12700">
            <a:solidFill>
              <a:srgbClr val="FFFFFF">
                <a:alpha val="15000"/>
              </a:srgbClr>
            </a:solidFill>
            <a:prstDash val="solid"/>
          </a:ln>
        </p:spPr>
        <p:txBody>
          <a:bodyPr/>
          <a:lstStyle/>
          <a:p>
            <a:pPr algn="r" rtl="1"/>
            <a:endParaRPr lang="ar-SA"/>
          </a:p>
        </p:txBody>
      </p:sp>
      <p:sp>
        <p:nvSpPr>
          <p:cNvPr id="5" name="Shape 2"/>
          <p:cNvSpPr/>
          <p:nvPr/>
        </p:nvSpPr>
        <p:spPr>
          <a:xfrm>
            <a:off x="480060" y="1374111"/>
            <a:ext cx="411480" cy="411480"/>
          </a:xfrm>
          <a:prstGeom prst="ellipse">
            <a:avLst/>
          </a:prstGeom>
          <a:solidFill>
            <a:srgbClr val="7B68C8"/>
          </a:solidFill>
          <a:ln w="12700">
            <a:solidFill>
              <a:srgbClr val="7B68C8"/>
            </a:solidFill>
            <a:prstDash val="solid"/>
          </a:ln>
        </p:spPr>
        <p:txBody>
          <a:bodyPr/>
          <a:lstStyle/>
          <a:p>
            <a:pPr algn="r" rtl="1"/>
            <a:endParaRPr lang="ar-SA"/>
          </a:p>
        </p:txBody>
      </p:sp>
      <p:sp>
        <p:nvSpPr>
          <p:cNvPr id="6" name="Text 3"/>
          <p:cNvSpPr/>
          <p:nvPr/>
        </p:nvSpPr>
        <p:spPr>
          <a:xfrm>
            <a:off x="457200" y="1387368"/>
            <a:ext cx="411480" cy="411480"/>
          </a:xfrm>
          <a:prstGeom prst="rect">
            <a:avLst/>
          </a:prstGeom>
          <a:noFill/>
          <a:ln/>
        </p:spPr>
        <p:txBody>
          <a:bodyPr wrap="square" rtlCol="0" anchor="ctr"/>
          <a:lstStyle/>
          <a:p>
            <a:pPr marL="0" indent="0" algn="r" rtl="1">
              <a:buNone/>
            </a:pPr>
            <a:r>
              <a:rPr lang="ar-SA" sz="1200" b="1" dirty="0">
                <a:solidFill>
                  <a:srgbClr val="FFFFFF"/>
                </a:solidFill>
                <a:latin typeface="Arial" pitchFamily="34" charset="0"/>
                <a:ea typeface="Arial" pitchFamily="34" charset="-122"/>
                <a:cs typeface="Arial" pitchFamily="34" charset="-120"/>
              </a:rPr>
              <a:t>2</a:t>
            </a:r>
            <a:endParaRPr lang="en-US" sz="1200" dirty="0"/>
          </a:p>
        </p:txBody>
      </p:sp>
      <p:sp>
        <p:nvSpPr>
          <p:cNvPr id="7" name="Text 4"/>
          <p:cNvSpPr/>
          <p:nvPr/>
        </p:nvSpPr>
        <p:spPr>
          <a:xfrm>
            <a:off x="502920" y="1231920"/>
            <a:ext cx="3749040" cy="777240"/>
          </a:xfrm>
          <a:prstGeom prst="rect">
            <a:avLst/>
          </a:prstGeom>
          <a:noFill/>
          <a:ln/>
        </p:spPr>
        <p:txBody>
          <a:bodyPr wrap="square" rtlCol="0" anchor="ctr"/>
          <a:lstStyle/>
          <a:p>
            <a:pPr marL="0" indent="0" algn="r" rtl="1">
              <a:buNone/>
            </a:pPr>
            <a:r>
              <a:rPr lang="en-US" sz="1100" dirty="0">
                <a:solidFill>
                  <a:srgbClr val="FFFFFF"/>
                </a:solidFill>
                <a:latin typeface="Tajawal" panose="00000500000000000000" pitchFamily="2" charset="-78"/>
                <a:ea typeface="Arial" pitchFamily="34" charset="-122"/>
                <a:cs typeface="Tajawal" panose="00000500000000000000" pitchFamily="2" charset="-78"/>
              </a:rPr>
              <a:t>تسلّم الفريق التنفيذي ملفات الجمعية وإعداد </a:t>
            </a:r>
            <a:r>
              <a:rPr lang="en-US" sz="1100" dirty="0" err="1">
                <a:solidFill>
                  <a:srgbClr val="FFFFFF"/>
                </a:solidFill>
                <a:latin typeface="Tajawal" panose="00000500000000000000" pitchFamily="2" charset="-78"/>
                <a:ea typeface="Arial" pitchFamily="34" charset="-122"/>
                <a:cs typeface="Tajawal" panose="00000500000000000000" pitchFamily="2" charset="-78"/>
              </a:rPr>
              <a:t>سحابة</a:t>
            </a:r>
            <a:r>
              <a:rPr lang="en-US" sz="1100" dirty="0">
                <a:solidFill>
                  <a:srgbClr val="FFFFFF"/>
                </a:solidFill>
                <a:latin typeface="Tajawal" panose="00000500000000000000" pitchFamily="2" charset="-78"/>
                <a:ea typeface="Arial" pitchFamily="34" charset="-122"/>
                <a:cs typeface="Tajawal" panose="00000500000000000000" pitchFamily="2" charset="-78"/>
              </a:rPr>
              <a:t> </a:t>
            </a:r>
            <a:r>
              <a:rPr lang="ar-SA" sz="1100" dirty="0">
                <a:solidFill>
                  <a:srgbClr val="FFFFFF"/>
                </a:solidFill>
                <a:latin typeface="Tajawal" panose="00000500000000000000" pitchFamily="2" charset="-78"/>
                <a:ea typeface="Arial" pitchFamily="34" charset="-122"/>
                <a:cs typeface="Tajawal" panose="00000500000000000000" pitchFamily="2" charset="-78"/>
              </a:rPr>
              <a:t> </a:t>
            </a:r>
            <a:r>
              <a:rPr lang="en-US" sz="1100" dirty="0" err="1">
                <a:solidFill>
                  <a:srgbClr val="FFFFFF"/>
                </a:solidFill>
                <a:latin typeface="Tajawal" panose="00000500000000000000" pitchFamily="2" charset="-78"/>
                <a:ea typeface="Arial" pitchFamily="34" charset="-122"/>
                <a:cs typeface="Tajawal" panose="00000500000000000000" pitchFamily="2" charset="-78"/>
              </a:rPr>
              <a:t>مشتركة</a:t>
            </a:r>
            <a:r>
              <a:rPr lang="ar-SA" sz="1100" dirty="0">
                <a:solidFill>
                  <a:srgbClr val="FFFFFF"/>
                </a:solidFill>
                <a:latin typeface="Tajawal" panose="00000500000000000000" pitchFamily="2" charset="-78"/>
                <a:ea typeface="Arial" pitchFamily="34" charset="-122"/>
                <a:cs typeface="Tajawal" panose="00000500000000000000" pitchFamily="2" charset="-78"/>
              </a:rPr>
              <a:t> </a:t>
            </a:r>
            <a:r>
              <a:rPr lang="en-US" sz="1100" dirty="0" err="1">
                <a:solidFill>
                  <a:srgbClr val="FFFFFF"/>
                </a:solidFill>
                <a:latin typeface="Tajawal" panose="00000500000000000000" pitchFamily="2" charset="-78"/>
                <a:ea typeface="Arial" pitchFamily="34" charset="-122"/>
                <a:cs typeface="Tajawal" panose="00000500000000000000" pitchFamily="2" charset="-78"/>
              </a:rPr>
              <a:t>لحفظ</a:t>
            </a:r>
            <a:r>
              <a:rPr lang="en-US" sz="1100" dirty="0">
                <a:solidFill>
                  <a:srgbClr val="FFFFFF"/>
                </a:solidFill>
                <a:latin typeface="Tajawal" panose="00000500000000000000" pitchFamily="2" charset="-78"/>
                <a:ea typeface="Arial" pitchFamily="34" charset="-122"/>
                <a:cs typeface="Tajawal" panose="00000500000000000000" pitchFamily="2" charset="-78"/>
              </a:rPr>
              <a:t> الوثائق</a:t>
            </a:r>
            <a:endParaRPr lang="en-US" sz="1100" dirty="0">
              <a:latin typeface="Tajawal" panose="00000500000000000000" pitchFamily="2" charset="-78"/>
              <a:cs typeface="Tajawal" panose="00000500000000000000" pitchFamily="2" charset="-78"/>
            </a:endParaRPr>
          </a:p>
        </p:txBody>
      </p:sp>
      <p:sp>
        <p:nvSpPr>
          <p:cNvPr id="8" name="Shape 5"/>
          <p:cNvSpPr/>
          <p:nvPr/>
        </p:nvSpPr>
        <p:spPr>
          <a:xfrm>
            <a:off x="4663440" y="1158768"/>
            <a:ext cx="4206240" cy="914400"/>
          </a:xfrm>
          <a:prstGeom prst="rect">
            <a:avLst/>
          </a:prstGeom>
          <a:solidFill>
            <a:srgbClr val="FFFFFF">
              <a:alpha val="10000"/>
            </a:srgbClr>
          </a:solidFill>
          <a:ln w="12700">
            <a:solidFill>
              <a:srgbClr val="FFFFFF">
                <a:alpha val="15000"/>
              </a:srgbClr>
            </a:solidFill>
            <a:prstDash val="solid"/>
          </a:ln>
        </p:spPr>
        <p:txBody>
          <a:bodyPr/>
          <a:lstStyle/>
          <a:p>
            <a:pPr algn="r" rtl="1"/>
            <a:endParaRPr lang="ar-SA">
              <a:latin typeface="Tajawal" panose="00000500000000000000" pitchFamily="2" charset="-78"/>
              <a:cs typeface="Tajawal" panose="00000500000000000000" pitchFamily="2" charset="-78"/>
            </a:endParaRPr>
          </a:p>
        </p:txBody>
      </p:sp>
      <p:sp>
        <p:nvSpPr>
          <p:cNvPr id="9" name="Shape 6"/>
          <p:cNvSpPr/>
          <p:nvPr/>
        </p:nvSpPr>
        <p:spPr>
          <a:xfrm>
            <a:off x="8618220" y="1383584"/>
            <a:ext cx="411480" cy="411480"/>
          </a:xfrm>
          <a:prstGeom prst="ellipse">
            <a:avLst/>
          </a:prstGeom>
          <a:solidFill>
            <a:srgbClr val="3BBFAD"/>
          </a:solidFill>
          <a:ln w="12700">
            <a:solidFill>
              <a:srgbClr val="3BBFAD"/>
            </a:solidFill>
            <a:prstDash val="solid"/>
          </a:ln>
        </p:spPr>
        <p:txBody>
          <a:bodyPr/>
          <a:lstStyle/>
          <a:p>
            <a:endParaRPr lang="ar-SA"/>
          </a:p>
        </p:txBody>
      </p:sp>
      <p:sp>
        <p:nvSpPr>
          <p:cNvPr id="10" name="Text 7"/>
          <p:cNvSpPr/>
          <p:nvPr/>
        </p:nvSpPr>
        <p:spPr>
          <a:xfrm>
            <a:off x="8595360" y="1387368"/>
            <a:ext cx="411480" cy="411480"/>
          </a:xfrm>
          <a:prstGeom prst="rect">
            <a:avLst/>
          </a:prstGeom>
          <a:noFill/>
          <a:ln/>
        </p:spPr>
        <p:txBody>
          <a:bodyPr wrap="square" rtlCol="0" anchor="ctr"/>
          <a:lstStyle/>
          <a:p>
            <a:pPr marL="0" indent="0" algn="ctr">
              <a:buNone/>
            </a:pPr>
            <a:r>
              <a:rPr lang="ar-SA" sz="1200" b="1" dirty="0">
                <a:solidFill>
                  <a:srgbClr val="FFFFFF"/>
                </a:solidFill>
                <a:latin typeface="Arial" pitchFamily="34" charset="0"/>
                <a:ea typeface="Arial" pitchFamily="34" charset="-122"/>
                <a:cs typeface="Arial" pitchFamily="34" charset="-120"/>
              </a:rPr>
              <a:t>1</a:t>
            </a:r>
            <a:endParaRPr lang="en-US" sz="1200" dirty="0"/>
          </a:p>
        </p:txBody>
      </p:sp>
      <p:sp>
        <p:nvSpPr>
          <p:cNvPr id="11" name="Text 8"/>
          <p:cNvSpPr/>
          <p:nvPr/>
        </p:nvSpPr>
        <p:spPr>
          <a:xfrm>
            <a:off x="4800600" y="1231920"/>
            <a:ext cx="3749040" cy="777240"/>
          </a:xfrm>
          <a:prstGeom prst="rect">
            <a:avLst/>
          </a:prstGeom>
          <a:noFill/>
          <a:ln/>
        </p:spPr>
        <p:txBody>
          <a:bodyPr wrap="square" rtlCol="0" anchor="ctr"/>
          <a:lstStyle/>
          <a:p>
            <a:pPr marL="0" indent="0" algn="r" rtl="1">
              <a:buNone/>
            </a:pPr>
            <a:r>
              <a:rPr lang="en-US" sz="1100" dirty="0">
                <a:solidFill>
                  <a:srgbClr val="FFFFFF"/>
                </a:solidFill>
                <a:latin typeface="Tajawal" panose="00000500000000000000" pitchFamily="2" charset="-78"/>
                <a:ea typeface="Arial" pitchFamily="34" charset="-122"/>
                <a:cs typeface="Tajawal" panose="00000500000000000000" pitchFamily="2" charset="-78"/>
              </a:rPr>
              <a:t>تفعيل كيان الجمعية في منصة </a:t>
            </a:r>
            <a:r>
              <a:rPr lang="en-US" sz="1100" dirty="0" err="1">
                <a:solidFill>
                  <a:srgbClr val="FFFFFF"/>
                </a:solidFill>
                <a:latin typeface="Tajawal" panose="00000500000000000000" pitchFamily="2" charset="-78"/>
                <a:ea typeface="Arial" pitchFamily="34" charset="-122"/>
                <a:cs typeface="Tajawal" panose="00000500000000000000" pitchFamily="2" charset="-78"/>
              </a:rPr>
              <a:t>نوى</a:t>
            </a:r>
            <a:r>
              <a:rPr lang="en-US" sz="1100" dirty="0">
                <a:solidFill>
                  <a:srgbClr val="FFFFFF"/>
                </a:solidFill>
                <a:latin typeface="Tajawal" panose="00000500000000000000" pitchFamily="2" charset="-78"/>
                <a:ea typeface="Arial" pitchFamily="34" charset="-122"/>
                <a:cs typeface="Tajawal" panose="00000500000000000000" pitchFamily="2" charset="-78"/>
              </a:rPr>
              <a:t> المركز الوطني</a:t>
            </a:r>
            <a:r>
              <a:rPr lang="ar-SA" sz="1100" dirty="0">
                <a:solidFill>
                  <a:srgbClr val="FFFFFF"/>
                </a:solidFill>
                <a:latin typeface="Tajawal" panose="00000500000000000000" pitchFamily="2" charset="-78"/>
                <a:ea typeface="Arial" pitchFamily="34" charset="-122"/>
                <a:cs typeface="Tajawal" panose="00000500000000000000" pitchFamily="2" charset="-78"/>
              </a:rPr>
              <a:t> </a:t>
            </a:r>
            <a:r>
              <a:rPr lang="en-US" sz="1100" dirty="0" err="1">
                <a:solidFill>
                  <a:srgbClr val="FFFFFF"/>
                </a:solidFill>
                <a:latin typeface="Tajawal" panose="00000500000000000000" pitchFamily="2" charset="-78"/>
                <a:ea typeface="Arial" pitchFamily="34" charset="-122"/>
                <a:cs typeface="Tajawal" panose="00000500000000000000" pitchFamily="2" charset="-78"/>
              </a:rPr>
              <a:t>وتحديث</a:t>
            </a:r>
            <a:r>
              <a:rPr lang="en-US" sz="1100" dirty="0">
                <a:solidFill>
                  <a:srgbClr val="FFFFFF"/>
                </a:solidFill>
                <a:latin typeface="Tajawal" panose="00000500000000000000" pitchFamily="2" charset="-78"/>
                <a:ea typeface="Arial" pitchFamily="34" charset="-122"/>
                <a:cs typeface="Tajawal" panose="00000500000000000000" pitchFamily="2" charset="-78"/>
              </a:rPr>
              <a:t> بيانات أعضاء </a:t>
            </a:r>
            <a:r>
              <a:rPr lang="ar-SA" sz="1100" dirty="0">
                <a:solidFill>
                  <a:srgbClr val="FFFFFF"/>
                </a:solidFill>
                <a:latin typeface="Tajawal" panose="00000500000000000000" pitchFamily="2" charset="-78"/>
                <a:ea typeface="Arial" pitchFamily="34" charset="-122"/>
                <a:cs typeface="Tajawal" panose="00000500000000000000" pitchFamily="2" charset="-78"/>
              </a:rPr>
              <a:t>مجلس الإدارة .</a:t>
            </a:r>
            <a:endParaRPr lang="en-US" sz="1100" dirty="0">
              <a:latin typeface="Tajawal" panose="00000500000000000000" pitchFamily="2" charset="-78"/>
              <a:cs typeface="Tajawal" panose="00000500000000000000" pitchFamily="2" charset="-78"/>
            </a:endParaRPr>
          </a:p>
        </p:txBody>
      </p:sp>
      <p:sp>
        <p:nvSpPr>
          <p:cNvPr id="12" name="Shape 9"/>
          <p:cNvSpPr/>
          <p:nvPr/>
        </p:nvSpPr>
        <p:spPr>
          <a:xfrm>
            <a:off x="365760" y="2182896"/>
            <a:ext cx="4206240" cy="914400"/>
          </a:xfrm>
          <a:prstGeom prst="rect">
            <a:avLst/>
          </a:prstGeom>
          <a:solidFill>
            <a:srgbClr val="FFFFFF">
              <a:alpha val="10000"/>
            </a:srgbClr>
          </a:solidFill>
          <a:ln w="12700">
            <a:solidFill>
              <a:srgbClr val="FFFFFF">
                <a:alpha val="15000"/>
              </a:srgbClr>
            </a:solidFill>
            <a:prstDash val="solid"/>
          </a:ln>
        </p:spPr>
        <p:txBody>
          <a:bodyPr/>
          <a:lstStyle/>
          <a:p>
            <a:pPr algn="r" rtl="1"/>
            <a:endParaRPr lang="ar-SA"/>
          </a:p>
        </p:txBody>
      </p:sp>
      <p:sp>
        <p:nvSpPr>
          <p:cNvPr id="13" name="Shape 10"/>
          <p:cNvSpPr/>
          <p:nvPr/>
        </p:nvSpPr>
        <p:spPr>
          <a:xfrm>
            <a:off x="457200" y="2411496"/>
            <a:ext cx="411480" cy="411480"/>
          </a:xfrm>
          <a:prstGeom prst="ellipse">
            <a:avLst/>
          </a:prstGeom>
          <a:solidFill>
            <a:srgbClr val="00C2A8"/>
          </a:solidFill>
          <a:ln w="12700">
            <a:solidFill>
              <a:srgbClr val="00C2A8"/>
            </a:solidFill>
            <a:prstDash val="solid"/>
          </a:ln>
        </p:spPr>
        <p:txBody>
          <a:bodyPr/>
          <a:lstStyle/>
          <a:p>
            <a:pPr algn="r" rtl="1"/>
            <a:endParaRPr lang="ar-SA"/>
          </a:p>
        </p:txBody>
      </p:sp>
      <p:sp>
        <p:nvSpPr>
          <p:cNvPr id="14" name="Text 11"/>
          <p:cNvSpPr/>
          <p:nvPr/>
        </p:nvSpPr>
        <p:spPr>
          <a:xfrm>
            <a:off x="457200" y="2411496"/>
            <a:ext cx="411480" cy="411480"/>
          </a:xfrm>
          <a:prstGeom prst="rect">
            <a:avLst/>
          </a:prstGeom>
          <a:noFill/>
          <a:ln/>
        </p:spPr>
        <p:txBody>
          <a:bodyPr wrap="square" rtlCol="0" anchor="ctr"/>
          <a:lstStyle/>
          <a:p>
            <a:pPr marL="0" indent="0" algn="r" rtl="1">
              <a:buNone/>
            </a:pPr>
            <a:r>
              <a:rPr lang="ar-SA" sz="1200" b="1" dirty="0">
                <a:solidFill>
                  <a:srgbClr val="FFFFFF"/>
                </a:solidFill>
                <a:latin typeface="Arial" pitchFamily="34" charset="0"/>
                <a:ea typeface="Arial" pitchFamily="34" charset="-122"/>
                <a:cs typeface="Arial" pitchFamily="34" charset="-120"/>
              </a:rPr>
              <a:t>4</a:t>
            </a:r>
            <a:endParaRPr lang="en-US" sz="1200" dirty="0"/>
          </a:p>
        </p:txBody>
      </p:sp>
      <p:sp>
        <p:nvSpPr>
          <p:cNvPr id="15" name="Text 12"/>
          <p:cNvSpPr/>
          <p:nvPr/>
        </p:nvSpPr>
        <p:spPr>
          <a:xfrm>
            <a:off x="502920" y="2256048"/>
            <a:ext cx="3749040" cy="777240"/>
          </a:xfrm>
          <a:prstGeom prst="rect">
            <a:avLst/>
          </a:prstGeom>
          <a:noFill/>
          <a:ln/>
        </p:spPr>
        <p:txBody>
          <a:bodyPr wrap="square" rtlCol="0" anchor="ctr"/>
          <a:lstStyle/>
          <a:p>
            <a:pPr marL="0" indent="0" algn="r" rtl="1">
              <a:buNone/>
            </a:pPr>
            <a:r>
              <a:rPr lang="en-US" sz="1100" dirty="0">
                <a:solidFill>
                  <a:srgbClr val="FFFFFF"/>
                </a:solidFill>
                <a:latin typeface="Tajawal" panose="00000500000000000000" pitchFamily="2" charset="-78"/>
                <a:ea typeface="Arial" pitchFamily="34" charset="-122"/>
                <a:cs typeface="Tajawal" panose="00000500000000000000" pitchFamily="2" charset="-78"/>
              </a:rPr>
              <a:t>اعتماد تعديل اللائحة الأساسية: مدة مجلس الإدارة 4 سنوات بدلاً من سنة</a:t>
            </a:r>
            <a:endParaRPr lang="en-US" sz="1100" dirty="0">
              <a:latin typeface="Tajawal" panose="00000500000000000000" pitchFamily="2" charset="-78"/>
              <a:cs typeface="Tajawal" panose="00000500000000000000" pitchFamily="2" charset="-78"/>
            </a:endParaRPr>
          </a:p>
        </p:txBody>
      </p:sp>
      <p:sp>
        <p:nvSpPr>
          <p:cNvPr id="16" name="Shape 13"/>
          <p:cNvSpPr/>
          <p:nvPr/>
        </p:nvSpPr>
        <p:spPr>
          <a:xfrm>
            <a:off x="4663440" y="2182896"/>
            <a:ext cx="4206240" cy="914400"/>
          </a:xfrm>
          <a:prstGeom prst="rect">
            <a:avLst/>
          </a:prstGeom>
          <a:solidFill>
            <a:srgbClr val="FFFFFF">
              <a:alpha val="10000"/>
            </a:srgbClr>
          </a:solidFill>
          <a:ln w="12700">
            <a:solidFill>
              <a:srgbClr val="FFFFFF">
                <a:alpha val="15000"/>
              </a:srgbClr>
            </a:solidFill>
            <a:prstDash val="solid"/>
          </a:ln>
        </p:spPr>
        <p:txBody>
          <a:bodyPr/>
          <a:lstStyle/>
          <a:p>
            <a:pPr algn="r" rtl="1"/>
            <a:endParaRPr lang="ar-SA"/>
          </a:p>
        </p:txBody>
      </p:sp>
      <p:sp>
        <p:nvSpPr>
          <p:cNvPr id="17" name="Shape 14"/>
          <p:cNvSpPr/>
          <p:nvPr/>
        </p:nvSpPr>
        <p:spPr>
          <a:xfrm>
            <a:off x="8595360" y="2411496"/>
            <a:ext cx="411480" cy="411480"/>
          </a:xfrm>
          <a:prstGeom prst="ellipse">
            <a:avLst/>
          </a:prstGeom>
          <a:solidFill>
            <a:srgbClr val="7B68C8"/>
          </a:solidFill>
          <a:ln w="12700">
            <a:solidFill>
              <a:srgbClr val="7B68C8"/>
            </a:solidFill>
            <a:prstDash val="solid"/>
          </a:ln>
        </p:spPr>
        <p:txBody>
          <a:bodyPr/>
          <a:lstStyle/>
          <a:p>
            <a:endParaRPr lang="ar-SA"/>
          </a:p>
        </p:txBody>
      </p:sp>
      <p:sp>
        <p:nvSpPr>
          <p:cNvPr id="18" name="Text 15"/>
          <p:cNvSpPr/>
          <p:nvPr/>
        </p:nvSpPr>
        <p:spPr>
          <a:xfrm>
            <a:off x="8595360" y="2411496"/>
            <a:ext cx="411480" cy="411480"/>
          </a:xfrm>
          <a:prstGeom prst="rect">
            <a:avLst/>
          </a:prstGeom>
          <a:noFill/>
          <a:ln/>
        </p:spPr>
        <p:txBody>
          <a:bodyPr wrap="square" rtlCol="0" anchor="ctr"/>
          <a:lstStyle/>
          <a:p>
            <a:pPr marL="0" indent="0" algn="ctr">
              <a:buNone/>
            </a:pPr>
            <a:r>
              <a:rPr lang="ar-SA" sz="1200" b="1" dirty="0">
                <a:solidFill>
                  <a:srgbClr val="FFFFFF"/>
                </a:solidFill>
                <a:latin typeface="Arial" pitchFamily="34" charset="0"/>
                <a:ea typeface="Arial" pitchFamily="34" charset="-122"/>
                <a:cs typeface="Arial" pitchFamily="34" charset="-120"/>
              </a:rPr>
              <a:t>3</a:t>
            </a:r>
            <a:endParaRPr lang="en-US" sz="1200" dirty="0"/>
          </a:p>
        </p:txBody>
      </p:sp>
      <p:sp>
        <p:nvSpPr>
          <p:cNvPr id="19" name="Text 16"/>
          <p:cNvSpPr/>
          <p:nvPr/>
        </p:nvSpPr>
        <p:spPr>
          <a:xfrm>
            <a:off x="4800600" y="2256048"/>
            <a:ext cx="3749040" cy="777240"/>
          </a:xfrm>
          <a:prstGeom prst="rect">
            <a:avLst/>
          </a:prstGeom>
          <a:noFill/>
          <a:ln/>
        </p:spPr>
        <p:txBody>
          <a:bodyPr wrap="square" rtlCol="0" anchor="ctr"/>
          <a:lstStyle/>
          <a:p>
            <a:pPr marL="0" indent="0" algn="r" rtl="1">
              <a:buNone/>
            </a:pPr>
            <a:r>
              <a:rPr lang="en-US" sz="1100" dirty="0">
                <a:solidFill>
                  <a:srgbClr val="FFFFFF"/>
                </a:solidFill>
                <a:latin typeface="Tajawal" panose="00000500000000000000" pitchFamily="2" charset="-78"/>
                <a:ea typeface="Arial" pitchFamily="34" charset="-122"/>
                <a:cs typeface="Tajawal" panose="00000500000000000000" pitchFamily="2" charset="-78"/>
              </a:rPr>
              <a:t>إصدار القوائم المالية لعام 2024 ورفعها والحصول على موافقة المركز الوطني</a:t>
            </a:r>
            <a:r>
              <a:rPr lang="ar-SA" sz="1100" dirty="0">
                <a:solidFill>
                  <a:srgbClr val="FFFFFF"/>
                </a:solidFill>
                <a:latin typeface="Tajawal" panose="00000500000000000000" pitchFamily="2" charset="-78"/>
                <a:ea typeface="Arial" pitchFamily="34" charset="-122"/>
                <a:cs typeface="Tajawal" panose="00000500000000000000" pitchFamily="2" charset="-78"/>
              </a:rPr>
              <a:t> عليها .</a:t>
            </a:r>
            <a:endParaRPr lang="en-US" sz="1100" dirty="0">
              <a:latin typeface="Tajawal" panose="00000500000000000000" pitchFamily="2" charset="-78"/>
              <a:cs typeface="Tajawal" panose="00000500000000000000" pitchFamily="2" charset="-78"/>
            </a:endParaRPr>
          </a:p>
        </p:txBody>
      </p:sp>
      <p:sp>
        <p:nvSpPr>
          <p:cNvPr id="20" name="Shape 17"/>
          <p:cNvSpPr/>
          <p:nvPr/>
        </p:nvSpPr>
        <p:spPr>
          <a:xfrm>
            <a:off x="365760" y="3207024"/>
            <a:ext cx="4206240" cy="914400"/>
          </a:xfrm>
          <a:prstGeom prst="rect">
            <a:avLst/>
          </a:prstGeom>
          <a:solidFill>
            <a:srgbClr val="FFFFFF">
              <a:alpha val="10000"/>
            </a:srgbClr>
          </a:solidFill>
          <a:ln w="12700">
            <a:solidFill>
              <a:srgbClr val="FFFFFF">
                <a:alpha val="15000"/>
              </a:srgbClr>
            </a:solidFill>
            <a:prstDash val="solid"/>
          </a:ln>
        </p:spPr>
        <p:txBody>
          <a:bodyPr/>
          <a:lstStyle/>
          <a:p>
            <a:pPr algn="r" rtl="1"/>
            <a:endParaRPr lang="ar-SA"/>
          </a:p>
        </p:txBody>
      </p:sp>
      <p:sp>
        <p:nvSpPr>
          <p:cNvPr id="21" name="Shape 18"/>
          <p:cNvSpPr/>
          <p:nvPr/>
        </p:nvSpPr>
        <p:spPr>
          <a:xfrm>
            <a:off x="457200" y="3435624"/>
            <a:ext cx="411480" cy="411480"/>
          </a:xfrm>
          <a:prstGeom prst="ellipse">
            <a:avLst/>
          </a:prstGeom>
          <a:solidFill>
            <a:srgbClr val="3BBFAD"/>
          </a:solidFill>
          <a:ln w="12700">
            <a:solidFill>
              <a:srgbClr val="3BBFAD"/>
            </a:solidFill>
            <a:prstDash val="solid"/>
          </a:ln>
        </p:spPr>
        <p:txBody>
          <a:bodyPr/>
          <a:lstStyle/>
          <a:p>
            <a:pPr algn="r" rtl="1"/>
            <a:endParaRPr lang="ar-SA"/>
          </a:p>
        </p:txBody>
      </p:sp>
      <p:sp>
        <p:nvSpPr>
          <p:cNvPr id="22" name="Text 19"/>
          <p:cNvSpPr/>
          <p:nvPr/>
        </p:nvSpPr>
        <p:spPr>
          <a:xfrm>
            <a:off x="457200" y="3435624"/>
            <a:ext cx="411480" cy="411480"/>
          </a:xfrm>
          <a:prstGeom prst="rect">
            <a:avLst/>
          </a:prstGeom>
          <a:noFill/>
          <a:ln/>
        </p:spPr>
        <p:txBody>
          <a:bodyPr wrap="square" rtlCol="0" anchor="ctr"/>
          <a:lstStyle/>
          <a:p>
            <a:pPr marL="0" indent="0" algn="r" rtl="1">
              <a:buNone/>
            </a:pPr>
            <a:r>
              <a:rPr lang="ar-SA" sz="1200" b="1" dirty="0">
                <a:solidFill>
                  <a:srgbClr val="FFFFFF"/>
                </a:solidFill>
                <a:latin typeface="Arial" pitchFamily="34" charset="0"/>
                <a:ea typeface="Arial" pitchFamily="34" charset="-122"/>
                <a:cs typeface="Arial" pitchFamily="34" charset="-120"/>
              </a:rPr>
              <a:t>6</a:t>
            </a:r>
            <a:endParaRPr lang="en-US" sz="1200" dirty="0"/>
          </a:p>
        </p:txBody>
      </p:sp>
      <p:sp>
        <p:nvSpPr>
          <p:cNvPr id="23" name="Text 20"/>
          <p:cNvSpPr/>
          <p:nvPr/>
        </p:nvSpPr>
        <p:spPr>
          <a:xfrm>
            <a:off x="502920" y="3280176"/>
            <a:ext cx="3749040" cy="777240"/>
          </a:xfrm>
          <a:prstGeom prst="rect">
            <a:avLst/>
          </a:prstGeom>
          <a:noFill/>
          <a:ln/>
        </p:spPr>
        <p:txBody>
          <a:bodyPr wrap="square" rtlCol="0" anchor="ctr"/>
          <a:lstStyle/>
          <a:p>
            <a:pPr marL="0" indent="0" algn="r" rtl="1">
              <a:buNone/>
            </a:pPr>
            <a:r>
              <a:rPr lang="en-US" sz="1100" dirty="0">
                <a:solidFill>
                  <a:srgbClr val="FFFFFF"/>
                </a:solidFill>
                <a:latin typeface="Tajawal" panose="00000500000000000000" pitchFamily="2" charset="-78"/>
                <a:ea typeface="Arial" pitchFamily="34" charset="-122"/>
                <a:cs typeface="Tajawal" panose="00000500000000000000" pitchFamily="2" charset="-78"/>
              </a:rPr>
              <a:t>اعتماد المسؤول التنفيذي والمدير المالي رسمياً في المركز الوطني</a:t>
            </a:r>
            <a:endParaRPr lang="en-US" sz="1100" dirty="0">
              <a:latin typeface="Tajawal" panose="00000500000000000000" pitchFamily="2" charset="-78"/>
              <a:cs typeface="Tajawal" panose="00000500000000000000" pitchFamily="2" charset="-78"/>
            </a:endParaRPr>
          </a:p>
        </p:txBody>
      </p:sp>
      <p:sp>
        <p:nvSpPr>
          <p:cNvPr id="24" name="Shape 21"/>
          <p:cNvSpPr/>
          <p:nvPr/>
        </p:nvSpPr>
        <p:spPr>
          <a:xfrm>
            <a:off x="4663440" y="3207024"/>
            <a:ext cx="4206240" cy="914400"/>
          </a:xfrm>
          <a:prstGeom prst="rect">
            <a:avLst/>
          </a:prstGeom>
          <a:solidFill>
            <a:srgbClr val="FFFFFF">
              <a:alpha val="10000"/>
            </a:srgbClr>
          </a:solidFill>
          <a:ln w="12700">
            <a:solidFill>
              <a:srgbClr val="FFFFFF">
                <a:alpha val="15000"/>
              </a:srgbClr>
            </a:solidFill>
            <a:prstDash val="solid"/>
          </a:ln>
        </p:spPr>
        <p:txBody>
          <a:bodyPr/>
          <a:lstStyle/>
          <a:p>
            <a:pPr algn="r" rtl="1"/>
            <a:endParaRPr lang="ar-SA">
              <a:latin typeface="Tajawal" panose="00000500000000000000" pitchFamily="2" charset="-78"/>
              <a:cs typeface="Tajawal" panose="00000500000000000000" pitchFamily="2" charset="-78"/>
            </a:endParaRPr>
          </a:p>
        </p:txBody>
      </p:sp>
      <p:sp>
        <p:nvSpPr>
          <p:cNvPr id="25" name="Shape 22"/>
          <p:cNvSpPr/>
          <p:nvPr/>
        </p:nvSpPr>
        <p:spPr>
          <a:xfrm>
            <a:off x="8595360" y="3435624"/>
            <a:ext cx="411480" cy="411480"/>
          </a:xfrm>
          <a:prstGeom prst="ellipse">
            <a:avLst/>
          </a:prstGeom>
          <a:solidFill>
            <a:srgbClr val="00C2A8"/>
          </a:solidFill>
          <a:ln w="12700">
            <a:solidFill>
              <a:srgbClr val="00C2A8"/>
            </a:solidFill>
            <a:prstDash val="solid"/>
          </a:ln>
        </p:spPr>
        <p:txBody>
          <a:bodyPr/>
          <a:lstStyle/>
          <a:p>
            <a:endParaRPr lang="ar-SA"/>
          </a:p>
        </p:txBody>
      </p:sp>
      <p:sp>
        <p:nvSpPr>
          <p:cNvPr id="26" name="Text 23"/>
          <p:cNvSpPr/>
          <p:nvPr/>
        </p:nvSpPr>
        <p:spPr>
          <a:xfrm>
            <a:off x="8595360" y="3435624"/>
            <a:ext cx="411480" cy="411480"/>
          </a:xfrm>
          <a:prstGeom prst="rect">
            <a:avLst/>
          </a:prstGeom>
          <a:noFill/>
          <a:ln/>
        </p:spPr>
        <p:txBody>
          <a:bodyPr wrap="square" rtlCol="0" anchor="ctr"/>
          <a:lstStyle/>
          <a:p>
            <a:pPr marL="0" indent="0" algn="ctr">
              <a:buNone/>
            </a:pPr>
            <a:r>
              <a:rPr lang="ar-SA" sz="1200" b="1" dirty="0">
                <a:solidFill>
                  <a:srgbClr val="FFFFFF"/>
                </a:solidFill>
                <a:latin typeface="Arial" pitchFamily="34" charset="0"/>
                <a:ea typeface="Arial" pitchFamily="34" charset="-122"/>
                <a:cs typeface="Arial" pitchFamily="34" charset="-120"/>
              </a:rPr>
              <a:t>5</a:t>
            </a:r>
            <a:endParaRPr lang="en-US" sz="1200" dirty="0"/>
          </a:p>
        </p:txBody>
      </p:sp>
      <p:sp>
        <p:nvSpPr>
          <p:cNvPr id="27" name="Text 24"/>
          <p:cNvSpPr/>
          <p:nvPr/>
        </p:nvSpPr>
        <p:spPr>
          <a:xfrm>
            <a:off x="4800600" y="3280176"/>
            <a:ext cx="3749040" cy="777240"/>
          </a:xfrm>
          <a:prstGeom prst="rect">
            <a:avLst/>
          </a:prstGeom>
          <a:noFill/>
          <a:ln/>
        </p:spPr>
        <p:txBody>
          <a:bodyPr wrap="square" rtlCol="0" anchor="ctr"/>
          <a:lstStyle/>
          <a:p>
            <a:pPr marL="0" indent="0" algn="r" rtl="1">
              <a:buNone/>
            </a:pPr>
            <a:r>
              <a:rPr lang="en-US" sz="1100" dirty="0">
                <a:solidFill>
                  <a:srgbClr val="FFFFFF"/>
                </a:solidFill>
                <a:latin typeface="Tajawal" panose="00000500000000000000" pitchFamily="2" charset="-78"/>
                <a:ea typeface="Arial" pitchFamily="34" charset="-122"/>
                <a:cs typeface="Tajawal" panose="00000500000000000000" pitchFamily="2" charset="-78"/>
              </a:rPr>
              <a:t>إنجاز مشروع الاستشارات التعليمية للطلاب الأيتام وتقديمه للجهات المانحة</a:t>
            </a:r>
            <a:endParaRPr lang="en-US" sz="1100" dirty="0">
              <a:latin typeface="Tajawal" panose="00000500000000000000" pitchFamily="2" charset="-78"/>
              <a:cs typeface="Tajawal" panose="00000500000000000000" pitchFamily="2" charset="-78"/>
            </a:endParaRPr>
          </a:p>
        </p:txBody>
      </p:sp>
      <p:pic>
        <p:nvPicPr>
          <p:cNvPr id="37" name="صورة 36">
            <a:extLst>
              <a:ext uri="{FF2B5EF4-FFF2-40B4-BE49-F238E27FC236}">
                <a16:creationId xmlns:a16="http://schemas.microsoft.com/office/drawing/2014/main" id="{17C51678-8532-4E5A-6552-AF66BEBD5F18}"/>
              </a:ext>
            </a:extLst>
          </p:cNvPr>
          <p:cNvPicPr>
            <a:picLocks noChangeAspect="1"/>
          </p:cNvPicPr>
          <p:nvPr/>
        </p:nvPicPr>
        <p:blipFill>
          <a:blip r:embed="rId3"/>
          <a:stretch>
            <a:fillRect/>
          </a:stretch>
        </p:blipFill>
        <p:spPr>
          <a:xfrm>
            <a:off x="-219527" y="-498549"/>
            <a:ext cx="1627773" cy="1548518"/>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2D3180"/>
        </a:solidFill>
        <a:effectLst/>
      </p:bgPr>
    </p:bg>
    <p:spTree>
      <p:nvGrpSpPr>
        <p:cNvPr id="1" name="">
          <a:extLst>
            <a:ext uri="{FF2B5EF4-FFF2-40B4-BE49-F238E27FC236}">
              <a16:creationId xmlns:a16="http://schemas.microsoft.com/office/drawing/2014/main" id="{C47E3056-22B8-98A0-28D8-FEAF210AF439}"/>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96CFFC40-EA94-8507-655E-D13DB881C777}"/>
              </a:ext>
            </a:extLst>
          </p:cNvPr>
          <p:cNvSpPr/>
          <p:nvPr/>
        </p:nvSpPr>
        <p:spPr>
          <a:xfrm>
            <a:off x="457200" y="137160"/>
            <a:ext cx="8229600" cy="685800"/>
          </a:xfrm>
          <a:prstGeom prst="rect">
            <a:avLst/>
          </a:prstGeom>
          <a:noFill/>
          <a:ln/>
        </p:spPr>
        <p:txBody>
          <a:bodyPr wrap="square" rtlCol="0" anchor="ctr"/>
          <a:lstStyle/>
          <a:p>
            <a:pPr marL="0" indent="0" algn="r" rtl="1">
              <a:buNone/>
            </a:pPr>
            <a:r>
              <a:rPr lang="en-US" sz="2800" b="1" dirty="0">
                <a:solidFill>
                  <a:srgbClr val="FFFFFF"/>
                </a:solidFill>
                <a:latin typeface="Tajawal" panose="00000500000000000000" pitchFamily="2" charset="-78"/>
                <a:ea typeface="Arial" pitchFamily="34" charset="-122"/>
                <a:cs typeface="Tajawal" panose="00000500000000000000" pitchFamily="2" charset="-78"/>
              </a:rPr>
              <a:t>أبرز الإنجازات منذ مايو 2025</a:t>
            </a:r>
            <a:endParaRPr lang="en-US" sz="2800" dirty="0">
              <a:latin typeface="Tajawal" panose="00000500000000000000" pitchFamily="2" charset="-78"/>
              <a:cs typeface="Tajawal" panose="00000500000000000000" pitchFamily="2" charset="-78"/>
            </a:endParaRPr>
          </a:p>
        </p:txBody>
      </p:sp>
      <p:sp>
        <p:nvSpPr>
          <p:cNvPr id="7" name="Text 4">
            <a:extLst>
              <a:ext uri="{FF2B5EF4-FFF2-40B4-BE49-F238E27FC236}">
                <a16:creationId xmlns:a16="http://schemas.microsoft.com/office/drawing/2014/main" id="{50CB8677-40EB-DDA2-FDB1-C25806692E08}"/>
              </a:ext>
            </a:extLst>
          </p:cNvPr>
          <p:cNvSpPr/>
          <p:nvPr/>
        </p:nvSpPr>
        <p:spPr>
          <a:xfrm>
            <a:off x="502920" y="987552"/>
            <a:ext cx="3749040" cy="777240"/>
          </a:xfrm>
          <a:prstGeom prst="rect">
            <a:avLst/>
          </a:prstGeom>
          <a:noFill/>
          <a:ln/>
        </p:spPr>
        <p:txBody>
          <a:bodyPr wrap="square" rtlCol="0" anchor="ctr"/>
          <a:lstStyle/>
          <a:p>
            <a:pPr marL="0" indent="0" algn="r" rtl="1">
              <a:buNone/>
            </a:pPr>
            <a:endParaRPr lang="en-US" sz="1100" dirty="0">
              <a:latin typeface="Tajawal" panose="00000500000000000000" pitchFamily="2" charset="-78"/>
              <a:cs typeface="Tajawal" panose="00000500000000000000" pitchFamily="2" charset="-78"/>
            </a:endParaRPr>
          </a:p>
        </p:txBody>
      </p:sp>
      <p:sp>
        <p:nvSpPr>
          <p:cNvPr id="8" name="Shape 5">
            <a:extLst>
              <a:ext uri="{FF2B5EF4-FFF2-40B4-BE49-F238E27FC236}">
                <a16:creationId xmlns:a16="http://schemas.microsoft.com/office/drawing/2014/main" id="{A99FF352-B27B-7C5E-D04B-18B3A90AE033}"/>
              </a:ext>
            </a:extLst>
          </p:cNvPr>
          <p:cNvSpPr/>
          <p:nvPr/>
        </p:nvSpPr>
        <p:spPr>
          <a:xfrm>
            <a:off x="194310" y="2221199"/>
            <a:ext cx="8755380" cy="914400"/>
          </a:xfrm>
          <a:prstGeom prst="rect">
            <a:avLst/>
          </a:prstGeom>
          <a:solidFill>
            <a:srgbClr val="FFFFFF">
              <a:alpha val="10000"/>
            </a:srgbClr>
          </a:solidFill>
          <a:ln w="12700">
            <a:solidFill>
              <a:srgbClr val="FFFFFF">
                <a:alpha val="15000"/>
              </a:srgbClr>
            </a:solidFill>
            <a:prstDash val="solid"/>
          </a:ln>
        </p:spPr>
        <p:txBody>
          <a:bodyPr/>
          <a:lstStyle/>
          <a:p>
            <a:pPr algn="r" rtl="1"/>
            <a:endParaRPr lang="ar-SA" dirty="0">
              <a:latin typeface="Tajawal" panose="00000500000000000000" pitchFamily="2" charset="-78"/>
              <a:cs typeface="Tajawal" panose="00000500000000000000" pitchFamily="2" charset="-78"/>
            </a:endParaRPr>
          </a:p>
        </p:txBody>
      </p:sp>
      <p:sp>
        <p:nvSpPr>
          <p:cNvPr id="9" name="Shape 6">
            <a:extLst>
              <a:ext uri="{FF2B5EF4-FFF2-40B4-BE49-F238E27FC236}">
                <a16:creationId xmlns:a16="http://schemas.microsoft.com/office/drawing/2014/main" id="{E03BCA05-D1D4-9D84-0ED2-6943716B2912}"/>
              </a:ext>
            </a:extLst>
          </p:cNvPr>
          <p:cNvSpPr/>
          <p:nvPr/>
        </p:nvSpPr>
        <p:spPr>
          <a:xfrm>
            <a:off x="8385153" y="2418110"/>
            <a:ext cx="411480" cy="411480"/>
          </a:xfrm>
          <a:prstGeom prst="ellipse">
            <a:avLst/>
          </a:prstGeom>
          <a:solidFill>
            <a:srgbClr val="3BBFAD"/>
          </a:solidFill>
          <a:ln w="12700">
            <a:solidFill>
              <a:srgbClr val="3BBFAD"/>
            </a:solidFill>
            <a:prstDash val="solid"/>
          </a:ln>
        </p:spPr>
        <p:txBody>
          <a:bodyPr/>
          <a:lstStyle/>
          <a:p>
            <a:endParaRPr lang="ar-SA"/>
          </a:p>
        </p:txBody>
      </p:sp>
      <p:sp>
        <p:nvSpPr>
          <p:cNvPr id="10" name="Text 7">
            <a:extLst>
              <a:ext uri="{FF2B5EF4-FFF2-40B4-BE49-F238E27FC236}">
                <a16:creationId xmlns:a16="http://schemas.microsoft.com/office/drawing/2014/main" id="{E9AB5351-C15E-B20C-DF06-2FA9B7B6FEFE}"/>
              </a:ext>
            </a:extLst>
          </p:cNvPr>
          <p:cNvSpPr/>
          <p:nvPr/>
        </p:nvSpPr>
        <p:spPr>
          <a:xfrm>
            <a:off x="8368337" y="2431511"/>
            <a:ext cx="411480" cy="411480"/>
          </a:xfrm>
          <a:prstGeom prst="rect">
            <a:avLst/>
          </a:prstGeom>
          <a:noFill/>
          <a:ln/>
        </p:spPr>
        <p:txBody>
          <a:bodyPr wrap="square" rtlCol="0" anchor="ctr"/>
          <a:lstStyle/>
          <a:p>
            <a:pPr marL="0" indent="0" algn="ctr">
              <a:buNone/>
            </a:pPr>
            <a:r>
              <a:rPr lang="ar-SA" sz="1200" b="1" dirty="0">
                <a:solidFill>
                  <a:srgbClr val="FFFFFF"/>
                </a:solidFill>
                <a:latin typeface="Arial" pitchFamily="34" charset="0"/>
                <a:ea typeface="Arial" pitchFamily="34" charset="-122"/>
                <a:cs typeface="Arial" pitchFamily="34" charset="-120"/>
              </a:rPr>
              <a:t>9</a:t>
            </a:r>
            <a:endParaRPr lang="en-US" sz="1200" dirty="0"/>
          </a:p>
        </p:txBody>
      </p:sp>
      <p:sp>
        <p:nvSpPr>
          <p:cNvPr id="11" name="Text 8">
            <a:extLst>
              <a:ext uri="{FF2B5EF4-FFF2-40B4-BE49-F238E27FC236}">
                <a16:creationId xmlns:a16="http://schemas.microsoft.com/office/drawing/2014/main" id="{815749A4-3B15-30F9-AEF8-68C485649EF8}"/>
              </a:ext>
            </a:extLst>
          </p:cNvPr>
          <p:cNvSpPr/>
          <p:nvPr/>
        </p:nvSpPr>
        <p:spPr>
          <a:xfrm>
            <a:off x="403860" y="2235230"/>
            <a:ext cx="7909560" cy="777240"/>
          </a:xfrm>
          <a:prstGeom prst="rect">
            <a:avLst/>
          </a:prstGeom>
          <a:noFill/>
          <a:ln/>
        </p:spPr>
        <p:txBody>
          <a:bodyPr wrap="square" rtlCol="0" anchor="ctr"/>
          <a:lstStyle/>
          <a:p>
            <a:pPr marL="0" indent="0" algn="r" rtl="1">
              <a:buNone/>
            </a:pPr>
            <a:r>
              <a:rPr lang="ar-SA" sz="1600" dirty="0">
                <a:solidFill>
                  <a:srgbClr val="FFFFFF"/>
                </a:solidFill>
                <a:latin typeface="Tajawal" panose="00000500000000000000" pitchFamily="2" charset="-78"/>
                <a:ea typeface="Arial" pitchFamily="34" charset="-122"/>
                <a:cs typeface="Tajawal" panose="00000500000000000000" pitchFamily="2" charset="-78"/>
              </a:rPr>
              <a:t>التواصل مع  الإشراف الفني بوزارة التعليم  قسم  المسؤولية المجتمعية والعمل التطوعي </a:t>
            </a:r>
            <a:endParaRPr lang="en-US" sz="1600" dirty="0">
              <a:latin typeface="Tajawal" panose="00000500000000000000" pitchFamily="2" charset="-78"/>
              <a:cs typeface="Tajawal" panose="00000500000000000000" pitchFamily="2" charset="-78"/>
            </a:endParaRPr>
          </a:p>
        </p:txBody>
      </p:sp>
      <p:sp>
        <p:nvSpPr>
          <p:cNvPr id="19" name="Text 16">
            <a:extLst>
              <a:ext uri="{FF2B5EF4-FFF2-40B4-BE49-F238E27FC236}">
                <a16:creationId xmlns:a16="http://schemas.microsoft.com/office/drawing/2014/main" id="{DEC6F4A1-9A8E-B6A4-559F-6347A94633C7}"/>
              </a:ext>
            </a:extLst>
          </p:cNvPr>
          <p:cNvSpPr/>
          <p:nvPr/>
        </p:nvSpPr>
        <p:spPr>
          <a:xfrm>
            <a:off x="4800600" y="545482"/>
            <a:ext cx="3749040" cy="777240"/>
          </a:xfrm>
          <a:prstGeom prst="rect">
            <a:avLst/>
          </a:prstGeom>
          <a:noFill/>
          <a:ln/>
        </p:spPr>
        <p:txBody>
          <a:bodyPr wrap="square" rtlCol="0" anchor="ctr"/>
          <a:lstStyle/>
          <a:p>
            <a:pPr marL="0" indent="0" algn="r" rtl="1">
              <a:buNone/>
            </a:pPr>
            <a:endParaRPr lang="en-US" sz="1100" dirty="0">
              <a:latin typeface="Tajawal" panose="00000500000000000000" pitchFamily="2" charset="-78"/>
              <a:cs typeface="Tajawal" panose="00000500000000000000" pitchFamily="2" charset="-78"/>
            </a:endParaRPr>
          </a:p>
        </p:txBody>
      </p:sp>
      <p:sp>
        <p:nvSpPr>
          <p:cNvPr id="23" name="Text 20">
            <a:extLst>
              <a:ext uri="{FF2B5EF4-FFF2-40B4-BE49-F238E27FC236}">
                <a16:creationId xmlns:a16="http://schemas.microsoft.com/office/drawing/2014/main" id="{70C9E533-A589-4E05-374B-414ECCAD2B14}"/>
              </a:ext>
            </a:extLst>
          </p:cNvPr>
          <p:cNvSpPr/>
          <p:nvPr/>
        </p:nvSpPr>
        <p:spPr>
          <a:xfrm>
            <a:off x="502920" y="1569610"/>
            <a:ext cx="3749040" cy="777240"/>
          </a:xfrm>
          <a:prstGeom prst="rect">
            <a:avLst/>
          </a:prstGeom>
          <a:noFill/>
          <a:ln/>
        </p:spPr>
        <p:txBody>
          <a:bodyPr wrap="square" rtlCol="0" anchor="ctr"/>
          <a:lstStyle/>
          <a:p>
            <a:pPr marL="0" indent="0" algn="r" rtl="1">
              <a:buNone/>
            </a:pPr>
            <a:endParaRPr lang="en-US" sz="1100" dirty="0">
              <a:latin typeface="Tajawal" panose="00000500000000000000" pitchFamily="2" charset="-78"/>
              <a:cs typeface="Tajawal" panose="00000500000000000000" pitchFamily="2" charset="-78"/>
            </a:endParaRPr>
          </a:p>
        </p:txBody>
      </p:sp>
      <p:sp>
        <p:nvSpPr>
          <p:cNvPr id="27" name="Text 24">
            <a:extLst>
              <a:ext uri="{FF2B5EF4-FFF2-40B4-BE49-F238E27FC236}">
                <a16:creationId xmlns:a16="http://schemas.microsoft.com/office/drawing/2014/main" id="{3F4A637F-FE75-41EC-9A88-6941DC220839}"/>
              </a:ext>
            </a:extLst>
          </p:cNvPr>
          <p:cNvSpPr/>
          <p:nvPr/>
        </p:nvSpPr>
        <p:spPr>
          <a:xfrm>
            <a:off x="4800600" y="1569610"/>
            <a:ext cx="3749040" cy="777240"/>
          </a:xfrm>
          <a:prstGeom prst="rect">
            <a:avLst/>
          </a:prstGeom>
          <a:noFill/>
          <a:ln/>
        </p:spPr>
        <p:txBody>
          <a:bodyPr wrap="square" rtlCol="0" anchor="ctr"/>
          <a:lstStyle/>
          <a:p>
            <a:pPr marL="0" indent="0" algn="r" rtl="1">
              <a:buNone/>
            </a:pPr>
            <a:endParaRPr lang="en-US" sz="1100" dirty="0">
              <a:latin typeface="Tajawal" panose="00000500000000000000" pitchFamily="2" charset="-78"/>
              <a:cs typeface="Tajawal" panose="00000500000000000000" pitchFamily="2" charset="-78"/>
            </a:endParaRPr>
          </a:p>
        </p:txBody>
      </p:sp>
      <p:sp>
        <p:nvSpPr>
          <p:cNvPr id="35" name="Text 32">
            <a:extLst>
              <a:ext uri="{FF2B5EF4-FFF2-40B4-BE49-F238E27FC236}">
                <a16:creationId xmlns:a16="http://schemas.microsoft.com/office/drawing/2014/main" id="{805E84C1-C197-BF81-8EDF-EAD9BC4AC17C}"/>
              </a:ext>
            </a:extLst>
          </p:cNvPr>
          <p:cNvSpPr/>
          <p:nvPr/>
        </p:nvSpPr>
        <p:spPr>
          <a:xfrm>
            <a:off x="4800600" y="2593738"/>
            <a:ext cx="3749040" cy="777240"/>
          </a:xfrm>
          <a:prstGeom prst="rect">
            <a:avLst/>
          </a:prstGeom>
          <a:noFill/>
          <a:ln/>
        </p:spPr>
        <p:txBody>
          <a:bodyPr wrap="square" rtlCol="0" anchor="ctr"/>
          <a:lstStyle/>
          <a:p>
            <a:pPr marL="0" indent="0" algn="r" rtl="1">
              <a:buNone/>
            </a:pPr>
            <a:endParaRPr lang="en-US" sz="1100" dirty="0">
              <a:latin typeface="Tajawal" panose="00000500000000000000" pitchFamily="2" charset="-78"/>
              <a:cs typeface="Tajawal" panose="00000500000000000000" pitchFamily="2" charset="-78"/>
            </a:endParaRPr>
          </a:p>
        </p:txBody>
      </p:sp>
      <p:pic>
        <p:nvPicPr>
          <p:cNvPr id="37" name="صورة 36">
            <a:extLst>
              <a:ext uri="{FF2B5EF4-FFF2-40B4-BE49-F238E27FC236}">
                <a16:creationId xmlns:a16="http://schemas.microsoft.com/office/drawing/2014/main" id="{30D7ECBA-5773-EEA2-EAEA-696E829CC8C5}"/>
              </a:ext>
            </a:extLst>
          </p:cNvPr>
          <p:cNvPicPr>
            <a:picLocks noChangeAspect="1"/>
          </p:cNvPicPr>
          <p:nvPr/>
        </p:nvPicPr>
        <p:blipFill>
          <a:blip r:embed="rId3"/>
          <a:stretch>
            <a:fillRect/>
          </a:stretch>
        </p:blipFill>
        <p:spPr>
          <a:xfrm>
            <a:off x="-219527" y="-498549"/>
            <a:ext cx="1627773" cy="1548518"/>
          </a:xfrm>
          <a:prstGeom prst="rect">
            <a:avLst/>
          </a:prstGeom>
        </p:spPr>
      </p:pic>
      <p:sp>
        <p:nvSpPr>
          <p:cNvPr id="43" name="Shape 25">
            <a:extLst>
              <a:ext uri="{FF2B5EF4-FFF2-40B4-BE49-F238E27FC236}">
                <a16:creationId xmlns:a16="http://schemas.microsoft.com/office/drawing/2014/main" id="{0C448749-8ACC-AC59-AD85-C56C5E6550EC}"/>
              </a:ext>
            </a:extLst>
          </p:cNvPr>
          <p:cNvSpPr/>
          <p:nvPr/>
        </p:nvSpPr>
        <p:spPr>
          <a:xfrm>
            <a:off x="194310" y="1111306"/>
            <a:ext cx="4347210" cy="914400"/>
          </a:xfrm>
          <a:prstGeom prst="rect">
            <a:avLst/>
          </a:prstGeom>
          <a:solidFill>
            <a:srgbClr val="FFFFFF">
              <a:alpha val="10000"/>
            </a:srgbClr>
          </a:solidFill>
          <a:ln w="12700">
            <a:solidFill>
              <a:srgbClr val="FFFFFF">
                <a:alpha val="15000"/>
              </a:srgbClr>
            </a:solidFill>
            <a:prstDash val="solid"/>
          </a:ln>
        </p:spPr>
        <p:txBody>
          <a:bodyPr/>
          <a:lstStyle/>
          <a:p>
            <a:pPr algn="r" rtl="1"/>
            <a:endParaRPr lang="ar-SA"/>
          </a:p>
        </p:txBody>
      </p:sp>
      <p:sp>
        <p:nvSpPr>
          <p:cNvPr id="44" name="Shape 26">
            <a:extLst>
              <a:ext uri="{FF2B5EF4-FFF2-40B4-BE49-F238E27FC236}">
                <a16:creationId xmlns:a16="http://schemas.microsoft.com/office/drawing/2014/main" id="{C8F37F0F-464E-FDB3-3D93-F14A49D82A1A}"/>
              </a:ext>
            </a:extLst>
          </p:cNvPr>
          <p:cNvSpPr/>
          <p:nvPr/>
        </p:nvSpPr>
        <p:spPr>
          <a:xfrm>
            <a:off x="403860" y="1336438"/>
            <a:ext cx="411480" cy="411480"/>
          </a:xfrm>
          <a:prstGeom prst="ellipse">
            <a:avLst/>
          </a:prstGeom>
          <a:solidFill>
            <a:srgbClr val="7B68C8"/>
          </a:solidFill>
          <a:ln w="12700">
            <a:solidFill>
              <a:srgbClr val="7B68C8"/>
            </a:solidFill>
            <a:prstDash val="solid"/>
          </a:ln>
        </p:spPr>
        <p:txBody>
          <a:bodyPr/>
          <a:lstStyle/>
          <a:p>
            <a:pPr algn="r" rtl="1"/>
            <a:endParaRPr lang="ar-SA"/>
          </a:p>
        </p:txBody>
      </p:sp>
      <p:sp>
        <p:nvSpPr>
          <p:cNvPr id="45" name="Text 27">
            <a:extLst>
              <a:ext uri="{FF2B5EF4-FFF2-40B4-BE49-F238E27FC236}">
                <a16:creationId xmlns:a16="http://schemas.microsoft.com/office/drawing/2014/main" id="{8E0BAFDD-5225-3716-3F43-7C21F7B5ABEA}"/>
              </a:ext>
            </a:extLst>
          </p:cNvPr>
          <p:cNvSpPr/>
          <p:nvPr/>
        </p:nvSpPr>
        <p:spPr>
          <a:xfrm>
            <a:off x="403860" y="1336438"/>
            <a:ext cx="411480" cy="411480"/>
          </a:xfrm>
          <a:prstGeom prst="rect">
            <a:avLst/>
          </a:prstGeom>
          <a:noFill/>
          <a:ln/>
        </p:spPr>
        <p:txBody>
          <a:bodyPr wrap="square" rtlCol="0" anchor="ctr"/>
          <a:lstStyle/>
          <a:p>
            <a:pPr marL="0" indent="0" algn="r" rtl="1">
              <a:buNone/>
            </a:pPr>
            <a:r>
              <a:rPr lang="ar-SA" sz="1200" b="1" dirty="0">
                <a:solidFill>
                  <a:srgbClr val="FFFFFF"/>
                </a:solidFill>
                <a:latin typeface="Arial" pitchFamily="34" charset="0"/>
                <a:ea typeface="Arial" pitchFamily="34" charset="-122"/>
                <a:cs typeface="Arial" pitchFamily="34" charset="-120"/>
              </a:rPr>
              <a:t>8</a:t>
            </a:r>
            <a:endParaRPr lang="en-US" sz="1200" dirty="0"/>
          </a:p>
        </p:txBody>
      </p:sp>
      <p:sp>
        <p:nvSpPr>
          <p:cNvPr id="46" name="Text 28">
            <a:extLst>
              <a:ext uri="{FF2B5EF4-FFF2-40B4-BE49-F238E27FC236}">
                <a16:creationId xmlns:a16="http://schemas.microsoft.com/office/drawing/2014/main" id="{5F55FD61-94A0-0125-D920-0905BF1E93AA}"/>
              </a:ext>
            </a:extLst>
          </p:cNvPr>
          <p:cNvSpPr/>
          <p:nvPr/>
        </p:nvSpPr>
        <p:spPr>
          <a:xfrm>
            <a:off x="449580" y="1180990"/>
            <a:ext cx="3840480" cy="777240"/>
          </a:xfrm>
          <a:prstGeom prst="rect">
            <a:avLst/>
          </a:prstGeom>
          <a:noFill/>
          <a:ln/>
        </p:spPr>
        <p:txBody>
          <a:bodyPr wrap="square" rtlCol="0" anchor="ctr"/>
          <a:lstStyle/>
          <a:p>
            <a:pPr marL="0" indent="0" algn="r" rtl="1">
              <a:buNone/>
            </a:pPr>
            <a:r>
              <a:rPr lang="en-US" sz="1100" dirty="0">
                <a:solidFill>
                  <a:srgbClr val="FFFFFF"/>
                </a:solidFill>
                <a:latin typeface="Tajawal" panose="00000500000000000000" pitchFamily="2" charset="-78"/>
                <a:ea typeface="Arial" pitchFamily="34" charset="-122"/>
                <a:cs typeface="Tajawal" panose="00000500000000000000" pitchFamily="2" charset="-78"/>
              </a:rPr>
              <a:t>التسجيل في عدة مؤسسات مانحة وعقد شراكة مع مؤسسة </a:t>
            </a:r>
            <a:r>
              <a:rPr lang="en-US" sz="1100" dirty="0" err="1">
                <a:solidFill>
                  <a:srgbClr val="FFFFFF"/>
                </a:solidFill>
                <a:latin typeface="Tajawal" panose="00000500000000000000" pitchFamily="2" charset="-78"/>
                <a:ea typeface="Arial" pitchFamily="34" charset="-122"/>
                <a:cs typeface="Tajawal" panose="00000500000000000000" pitchFamily="2" charset="-78"/>
              </a:rPr>
              <a:t>مراس</a:t>
            </a:r>
            <a:r>
              <a:rPr lang="en-US" sz="1100" dirty="0">
                <a:solidFill>
                  <a:srgbClr val="FFFFFF"/>
                </a:solidFill>
                <a:latin typeface="Tajawal" panose="00000500000000000000" pitchFamily="2" charset="-78"/>
                <a:ea typeface="Arial" pitchFamily="34" charset="-122"/>
                <a:cs typeface="Tajawal" panose="00000500000000000000" pitchFamily="2" charset="-78"/>
              </a:rPr>
              <a:t> </a:t>
            </a:r>
            <a:r>
              <a:rPr lang="en-US" sz="1100" dirty="0" err="1">
                <a:solidFill>
                  <a:srgbClr val="FFFFFF"/>
                </a:solidFill>
                <a:latin typeface="Tajawal" panose="00000500000000000000" pitchFamily="2" charset="-78"/>
                <a:ea typeface="Arial" pitchFamily="34" charset="-122"/>
                <a:cs typeface="Tajawal" panose="00000500000000000000" pitchFamily="2" charset="-78"/>
              </a:rPr>
              <a:t>للتسويق</a:t>
            </a:r>
            <a:r>
              <a:rPr lang="ar-SA" sz="1100" dirty="0">
                <a:solidFill>
                  <a:srgbClr val="FFFFFF"/>
                </a:solidFill>
                <a:latin typeface="Tajawal" panose="00000500000000000000" pitchFamily="2" charset="-78"/>
                <a:ea typeface="Arial" pitchFamily="34" charset="-122"/>
                <a:cs typeface="Tajawal" panose="00000500000000000000" pitchFamily="2" charset="-78"/>
              </a:rPr>
              <a:t>.</a:t>
            </a:r>
            <a:endParaRPr lang="en-US" sz="1100" dirty="0">
              <a:latin typeface="Tajawal" panose="00000500000000000000" pitchFamily="2" charset="-78"/>
              <a:cs typeface="Tajawal" panose="00000500000000000000" pitchFamily="2" charset="-78"/>
            </a:endParaRPr>
          </a:p>
        </p:txBody>
      </p:sp>
      <p:sp>
        <p:nvSpPr>
          <p:cNvPr id="47" name="Shape 29">
            <a:extLst>
              <a:ext uri="{FF2B5EF4-FFF2-40B4-BE49-F238E27FC236}">
                <a16:creationId xmlns:a16="http://schemas.microsoft.com/office/drawing/2014/main" id="{9DECC11E-8B0C-74FC-3F83-AF4247B69454}"/>
              </a:ext>
            </a:extLst>
          </p:cNvPr>
          <p:cNvSpPr/>
          <p:nvPr/>
        </p:nvSpPr>
        <p:spPr>
          <a:xfrm>
            <a:off x="4610100" y="1107838"/>
            <a:ext cx="4206240" cy="914400"/>
          </a:xfrm>
          <a:prstGeom prst="rect">
            <a:avLst/>
          </a:prstGeom>
          <a:solidFill>
            <a:srgbClr val="FFFFFF">
              <a:alpha val="10000"/>
            </a:srgbClr>
          </a:solidFill>
          <a:ln w="12700">
            <a:solidFill>
              <a:srgbClr val="FFFFFF">
                <a:alpha val="15000"/>
              </a:srgbClr>
            </a:solidFill>
            <a:prstDash val="solid"/>
          </a:ln>
        </p:spPr>
        <p:txBody>
          <a:bodyPr/>
          <a:lstStyle/>
          <a:p>
            <a:pPr algn="r" rtl="1"/>
            <a:endParaRPr lang="ar-SA"/>
          </a:p>
        </p:txBody>
      </p:sp>
      <p:sp>
        <p:nvSpPr>
          <p:cNvPr id="48" name="Shape 30">
            <a:extLst>
              <a:ext uri="{FF2B5EF4-FFF2-40B4-BE49-F238E27FC236}">
                <a16:creationId xmlns:a16="http://schemas.microsoft.com/office/drawing/2014/main" id="{40A5FEFB-7CE7-8992-5A78-80A2BB1C587F}"/>
              </a:ext>
            </a:extLst>
          </p:cNvPr>
          <p:cNvSpPr/>
          <p:nvPr/>
        </p:nvSpPr>
        <p:spPr>
          <a:xfrm>
            <a:off x="8542020" y="1336438"/>
            <a:ext cx="411480" cy="411480"/>
          </a:xfrm>
          <a:prstGeom prst="ellipse">
            <a:avLst/>
          </a:prstGeom>
          <a:solidFill>
            <a:srgbClr val="3BBFAD"/>
          </a:solidFill>
          <a:ln w="12700">
            <a:solidFill>
              <a:srgbClr val="3BBFAD"/>
            </a:solidFill>
            <a:prstDash val="solid"/>
          </a:ln>
        </p:spPr>
        <p:txBody>
          <a:bodyPr/>
          <a:lstStyle/>
          <a:p>
            <a:endParaRPr lang="ar-SA"/>
          </a:p>
        </p:txBody>
      </p:sp>
      <p:sp>
        <p:nvSpPr>
          <p:cNvPr id="49" name="Text 31">
            <a:extLst>
              <a:ext uri="{FF2B5EF4-FFF2-40B4-BE49-F238E27FC236}">
                <a16:creationId xmlns:a16="http://schemas.microsoft.com/office/drawing/2014/main" id="{E9345B8D-D182-A396-82D2-D6BEAFEFB161}"/>
              </a:ext>
            </a:extLst>
          </p:cNvPr>
          <p:cNvSpPr/>
          <p:nvPr/>
        </p:nvSpPr>
        <p:spPr>
          <a:xfrm>
            <a:off x="8542020" y="1336438"/>
            <a:ext cx="411480" cy="411480"/>
          </a:xfrm>
          <a:prstGeom prst="rect">
            <a:avLst/>
          </a:prstGeom>
          <a:noFill/>
          <a:ln/>
        </p:spPr>
        <p:txBody>
          <a:bodyPr wrap="square" rtlCol="0" anchor="ctr"/>
          <a:lstStyle/>
          <a:p>
            <a:pPr marL="0" indent="0" algn="ctr">
              <a:buNone/>
            </a:pPr>
            <a:r>
              <a:rPr lang="ar-SA" sz="1200" b="1" dirty="0">
                <a:solidFill>
                  <a:srgbClr val="FFFFFF"/>
                </a:solidFill>
                <a:latin typeface="Arial" pitchFamily="34" charset="0"/>
                <a:ea typeface="Arial" pitchFamily="34" charset="-122"/>
                <a:cs typeface="Arial" pitchFamily="34" charset="-120"/>
              </a:rPr>
              <a:t>7</a:t>
            </a:r>
            <a:endParaRPr lang="en-US" sz="1200" dirty="0"/>
          </a:p>
        </p:txBody>
      </p:sp>
      <p:sp>
        <p:nvSpPr>
          <p:cNvPr id="50" name="Text 32">
            <a:extLst>
              <a:ext uri="{FF2B5EF4-FFF2-40B4-BE49-F238E27FC236}">
                <a16:creationId xmlns:a16="http://schemas.microsoft.com/office/drawing/2014/main" id="{5F66BE70-EA67-8FB2-0A6D-C602A49E8279}"/>
              </a:ext>
            </a:extLst>
          </p:cNvPr>
          <p:cNvSpPr/>
          <p:nvPr/>
        </p:nvSpPr>
        <p:spPr>
          <a:xfrm>
            <a:off x="4747260" y="1180990"/>
            <a:ext cx="3749040" cy="777240"/>
          </a:xfrm>
          <a:prstGeom prst="rect">
            <a:avLst/>
          </a:prstGeom>
          <a:noFill/>
          <a:ln/>
        </p:spPr>
        <p:txBody>
          <a:bodyPr wrap="square" rtlCol="0" anchor="ctr"/>
          <a:lstStyle/>
          <a:p>
            <a:pPr marL="0" indent="0" algn="r" rtl="1">
              <a:buNone/>
            </a:pPr>
            <a:r>
              <a:rPr lang="en-US" sz="1100" dirty="0">
                <a:solidFill>
                  <a:srgbClr val="FFFFFF"/>
                </a:solidFill>
                <a:latin typeface="Tajawal" panose="00000500000000000000" pitchFamily="2" charset="-78"/>
                <a:ea typeface="Arial" pitchFamily="34" charset="-122"/>
                <a:cs typeface="Tajawal" panose="00000500000000000000" pitchFamily="2" charset="-78"/>
              </a:rPr>
              <a:t>البدء في إعداد السياسات واللوائح المؤسسية لتعزيز الحوكمة</a:t>
            </a:r>
            <a:endParaRPr lang="en-US" sz="1100" dirty="0">
              <a:latin typeface="Tajawal" panose="00000500000000000000" pitchFamily="2" charset="-78"/>
              <a:cs typeface="Tajawal" panose="00000500000000000000" pitchFamily="2" charset="-78"/>
            </a:endParaRPr>
          </a:p>
        </p:txBody>
      </p:sp>
    </p:spTree>
    <p:extLst>
      <p:ext uri="{BB962C8B-B14F-4D97-AF65-F5344CB8AC3E}">
        <p14:creationId xmlns:p14="http://schemas.microsoft.com/office/powerpoint/2010/main" val="28247000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2D3180"/>
          </a:solidFill>
          <a:ln w="12700">
            <a:solidFill>
              <a:srgbClr val="2D3180"/>
            </a:solidFill>
            <a:prstDash val="solid"/>
          </a:ln>
        </p:spPr>
        <p:txBody>
          <a:bodyPr/>
          <a:lstStyle/>
          <a:p>
            <a:endParaRPr lang="ar-SA"/>
          </a:p>
        </p:txBody>
      </p:sp>
      <p:sp>
        <p:nvSpPr>
          <p:cNvPr id="3" name="Text 1"/>
          <p:cNvSpPr/>
          <p:nvPr/>
        </p:nvSpPr>
        <p:spPr>
          <a:xfrm>
            <a:off x="365760" y="91440"/>
            <a:ext cx="7772400" cy="731520"/>
          </a:xfrm>
          <a:prstGeom prst="rect">
            <a:avLst/>
          </a:prstGeom>
          <a:noFill/>
          <a:ln/>
        </p:spPr>
        <p:txBody>
          <a:bodyPr wrap="square" rtlCol="0" anchor="ctr"/>
          <a:lstStyle/>
          <a:p>
            <a:pPr marL="0" indent="0" algn="r" rtl="1">
              <a:buNone/>
            </a:pPr>
            <a:r>
              <a:rPr lang="en-US" sz="2800" b="1" dirty="0">
                <a:solidFill>
                  <a:srgbClr val="FFFFFF"/>
                </a:solidFill>
                <a:latin typeface="Tajawal" panose="00000500000000000000" pitchFamily="2" charset="-78"/>
                <a:ea typeface="Arial" pitchFamily="34" charset="-122"/>
                <a:cs typeface="Tajawal" panose="00000500000000000000" pitchFamily="2" charset="-78"/>
              </a:rPr>
              <a:t>البرامج النوعية لعام 2025</a:t>
            </a:r>
            <a:endParaRPr lang="en-US" sz="2800" dirty="0">
              <a:latin typeface="Tajawal" panose="00000500000000000000" pitchFamily="2" charset="-78"/>
              <a:cs typeface="Tajawal" panose="00000500000000000000" pitchFamily="2" charset="-78"/>
            </a:endParaRPr>
          </a:p>
        </p:txBody>
      </p:sp>
      <p:sp>
        <p:nvSpPr>
          <p:cNvPr id="5" name="Shape 2"/>
          <p:cNvSpPr/>
          <p:nvPr/>
        </p:nvSpPr>
        <p:spPr>
          <a:xfrm>
            <a:off x="365760" y="1005840"/>
            <a:ext cx="8412480" cy="713232"/>
          </a:xfrm>
          <a:prstGeom prst="rect">
            <a:avLst/>
          </a:prstGeom>
          <a:solidFill>
            <a:srgbClr val="F4F6FF"/>
          </a:solidFill>
          <a:ln w="12700">
            <a:solidFill>
              <a:srgbClr val="F4F6FF"/>
            </a:solidFill>
            <a:prstDash val="solid"/>
          </a:ln>
          <a:effectLst>
            <a:outerShdw blurRad="50800" dist="12700" dir="8100000" algn="bl" rotWithShape="0">
              <a:srgbClr val="000000">
                <a:alpha val="7000"/>
              </a:srgbClr>
            </a:outerShdw>
          </a:effectLst>
        </p:spPr>
        <p:txBody>
          <a:bodyPr/>
          <a:lstStyle/>
          <a:p>
            <a:endParaRPr lang="ar-SA">
              <a:latin typeface="Tajawal" panose="00000500000000000000" pitchFamily="2" charset="-78"/>
              <a:cs typeface="Tajawal" panose="00000500000000000000" pitchFamily="2" charset="-78"/>
            </a:endParaRPr>
          </a:p>
        </p:txBody>
      </p:sp>
      <p:sp>
        <p:nvSpPr>
          <p:cNvPr id="6" name="Shape 3"/>
          <p:cNvSpPr/>
          <p:nvPr/>
        </p:nvSpPr>
        <p:spPr>
          <a:xfrm>
            <a:off x="8412480" y="1005840"/>
            <a:ext cx="365760" cy="713232"/>
          </a:xfrm>
          <a:prstGeom prst="rect">
            <a:avLst/>
          </a:prstGeom>
          <a:solidFill>
            <a:srgbClr val="2D3180"/>
          </a:solidFill>
          <a:ln w="12700">
            <a:solidFill>
              <a:srgbClr val="2D3180"/>
            </a:solidFill>
            <a:prstDash val="solid"/>
          </a:ln>
        </p:spPr>
        <p:txBody>
          <a:bodyPr/>
          <a:lstStyle/>
          <a:p>
            <a:endParaRPr lang="ar-SA"/>
          </a:p>
        </p:txBody>
      </p:sp>
      <p:sp>
        <p:nvSpPr>
          <p:cNvPr id="7" name="Text 4"/>
          <p:cNvSpPr/>
          <p:nvPr/>
        </p:nvSpPr>
        <p:spPr>
          <a:xfrm>
            <a:off x="4572000" y="1051560"/>
            <a:ext cx="3749040" cy="320040"/>
          </a:xfrm>
          <a:prstGeom prst="rect">
            <a:avLst/>
          </a:prstGeom>
          <a:noFill/>
          <a:ln/>
        </p:spPr>
        <p:txBody>
          <a:bodyPr wrap="square" rtlCol="0" anchor="ctr"/>
          <a:lstStyle/>
          <a:p>
            <a:pPr marL="0" indent="0" algn="r" rtl="1">
              <a:buNone/>
            </a:pPr>
            <a:r>
              <a:rPr lang="en-US" sz="1500" b="1" dirty="0">
                <a:solidFill>
                  <a:srgbClr val="2D3180"/>
                </a:solidFill>
                <a:latin typeface="Tajawal" panose="00000500000000000000" pitchFamily="2" charset="-78"/>
                <a:ea typeface="Arial" pitchFamily="34" charset="-122"/>
                <a:cs typeface="Tajawal" panose="00000500000000000000" pitchFamily="2" charset="-78"/>
              </a:rPr>
              <a:t>برنامج فسحة يتيم</a:t>
            </a:r>
            <a:endParaRPr lang="en-US" sz="1500" dirty="0">
              <a:latin typeface="Tajawal" panose="00000500000000000000" pitchFamily="2" charset="-78"/>
              <a:cs typeface="Tajawal" panose="00000500000000000000" pitchFamily="2" charset="-78"/>
            </a:endParaRPr>
          </a:p>
        </p:txBody>
      </p:sp>
      <p:sp>
        <p:nvSpPr>
          <p:cNvPr id="8" name="Text 5"/>
          <p:cNvSpPr/>
          <p:nvPr/>
        </p:nvSpPr>
        <p:spPr>
          <a:xfrm>
            <a:off x="548640" y="1353312"/>
            <a:ext cx="7772400" cy="292608"/>
          </a:xfrm>
          <a:prstGeom prst="rect">
            <a:avLst/>
          </a:prstGeom>
          <a:noFill/>
          <a:ln/>
        </p:spPr>
        <p:txBody>
          <a:bodyPr wrap="square" rtlCol="0" anchor="ctr"/>
          <a:lstStyle/>
          <a:p>
            <a:pPr marL="0" indent="0" algn="r" rtl="1">
              <a:buNone/>
            </a:pPr>
            <a:r>
              <a:rPr lang="en-US" sz="1200" dirty="0">
                <a:solidFill>
                  <a:srgbClr val="5C5E8A"/>
                </a:solidFill>
                <a:latin typeface="Tajawal" panose="00000500000000000000" pitchFamily="2" charset="-78"/>
                <a:ea typeface="Arial" pitchFamily="34" charset="-122"/>
                <a:cs typeface="Tajawal" panose="00000500000000000000" pitchFamily="2" charset="-78"/>
              </a:rPr>
              <a:t>دعم الأيتام وتقديم أنشطة ترفيهية وتعليمية</a:t>
            </a:r>
            <a:endParaRPr lang="en-US" sz="1200" dirty="0">
              <a:latin typeface="Tajawal" panose="00000500000000000000" pitchFamily="2" charset="-78"/>
              <a:cs typeface="Tajawal" panose="00000500000000000000" pitchFamily="2" charset="-78"/>
            </a:endParaRPr>
          </a:p>
        </p:txBody>
      </p:sp>
      <p:sp>
        <p:nvSpPr>
          <p:cNvPr id="9" name="Shape 6"/>
          <p:cNvSpPr/>
          <p:nvPr/>
        </p:nvSpPr>
        <p:spPr>
          <a:xfrm>
            <a:off x="365760" y="1810512"/>
            <a:ext cx="8412480" cy="713232"/>
          </a:xfrm>
          <a:prstGeom prst="rect">
            <a:avLst/>
          </a:prstGeom>
          <a:solidFill>
            <a:srgbClr val="F4F6FF"/>
          </a:solidFill>
          <a:ln w="12700">
            <a:solidFill>
              <a:srgbClr val="F4F6FF"/>
            </a:solidFill>
            <a:prstDash val="solid"/>
          </a:ln>
          <a:effectLst>
            <a:outerShdw blurRad="50800" dist="12700" dir="8100000" algn="bl" rotWithShape="0">
              <a:srgbClr val="000000">
                <a:alpha val="7000"/>
              </a:srgbClr>
            </a:outerShdw>
          </a:effectLst>
        </p:spPr>
        <p:txBody>
          <a:bodyPr/>
          <a:lstStyle/>
          <a:p>
            <a:endParaRPr lang="ar-SA"/>
          </a:p>
        </p:txBody>
      </p:sp>
      <p:sp>
        <p:nvSpPr>
          <p:cNvPr id="10" name="Shape 7"/>
          <p:cNvSpPr/>
          <p:nvPr/>
        </p:nvSpPr>
        <p:spPr>
          <a:xfrm>
            <a:off x="8412480" y="1810512"/>
            <a:ext cx="365760" cy="713232"/>
          </a:xfrm>
          <a:prstGeom prst="rect">
            <a:avLst/>
          </a:prstGeom>
          <a:solidFill>
            <a:srgbClr val="7B68C8"/>
          </a:solidFill>
          <a:ln w="12700">
            <a:solidFill>
              <a:srgbClr val="7B68C8"/>
            </a:solidFill>
            <a:prstDash val="solid"/>
          </a:ln>
        </p:spPr>
        <p:txBody>
          <a:bodyPr/>
          <a:lstStyle/>
          <a:p>
            <a:endParaRPr lang="ar-SA"/>
          </a:p>
        </p:txBody>
      </p:sp>
      <p:sp>
        <p:nvSpPr>
          <p:cNvPr id="11" name="Text 8"/>
          <p:cNvSpPr/>
          <p:nvPr/>
        </p:nvSpPr>
        <p:spPr>
          <a:xfrm>
            <a:off x="4572000" y="1856232"/>
            <a:ext cx="3749040" cy="320040"/>
          </a:xfrm>
          <a:prstGeom prst="rect">
            <a:avLst/>
          </a:prstGeom>
          <a:noFill/>
          <a:ln/>
        </p:spPr>
        <p:txBody>
          <a:bodyPr wrap="square" rtlCol="0" anchor="ctr"/>
          <a:lstStyle/>
          <a:p>
            <a:pPr marL="0" indent="0" algn="r" rtl="1">
              <a:buNone/>
            </a:pPr>
            <a:r>
              <a:rPr lang="en-US" sz="1500" b="1" dirty="0">
                <a:solidFill>
                  <a:srgbClr val="7B68C8"/>
                </a:solidFill>
                <a:latin typeface="Tajawal" panose="00000500000000000000" pitchFamily="2" charset="-78"/>
                <a:ea typeface="Arial" pitchFamily="34" charset="-122"/>
                <a:cs typeface="Tajawal" panose="00000500000000000000" pitchFamily="2" charset="-78"/>
              </a:rPr>
              <a:t>برنامج كسوة الشتاء</a:t>
            </a:r>
            <a:endParaRPr lang="en-US" sz="1500" dirty="0">
              <a:latin typeface="Tajawal" panose="00000500000000000000" pitchFamily="2" charset="-78"/>
              <a:cs typeface="Tajawal" panose="00000500000000000000" pitchFamily="2" charset="-78"/>
            </a:endParaRPr>
          </a:p>
        </p:txBody>
      </p:sp>
      <p:sp>
        <p:nvSpPr>
          <p:cNvPr id="12" name="Text 9"/>
          <p:cNvSpPr/>
          <p:nvPr/>
        </p:nvSpPr>
        <p:spPr>
          <a:xfrm>
            <a:off x="548640" y="2157984"/>
            <a:ext cx="7772400" cy="292608"/>
          </a:xfrm>
          <a:prstGeom prst="rect">
            <a:avLst/>
          </a:prstGeom>
          <a:noFill/>
          <a:ln/>
        </p:spPr>
        <p:txBody>
          <a:bodyPr wrap="square" rtlCol="0" anchor="ctr"/>
          <a:lstStyle/>
          <a:p>
            <a:pPr marL="0" indent="0" algn="r" rtl="1">
              <a:buNone/>
            </a:pPr>
            <a:r>
              <a:rPr lang="en-US" sz="1200" dirty="0">
                <a:solidFill>
                  <a:srgbClr val="5C5E8A"/>
                </a:solidFill>
                <a:latin typeface="Tajawal" panose="00000500000000000000" pitchFamily="2" charset="-78"/>
                <a:ea typeface="Arial" pitchFamily="34" charset="-122"/>
                <a:cs typeface="Tajawal" panose="00000500000000000000" pitchFamily="2" charset="-78"/>
              </a:rPr>
              <a:t>توفير الملابس للطلاب المحتاجين في موسم الشتاء</a:t>
            </a:r>
            <a:endParaRPr lang="en-US" sz="1200" dirty="0">
              <a:latin typeface="Tajawal" panose="00000500000000000000" pitchFamily="2" charset="-78"/>
              <a:cs typeface="Tajawal" panose="00000500000000000000" pitchFamily="2" charset="-78"/>
            </a:endParaRPr>
          </a:p>
        </p:txBody>
      </p:sp>
      <p:sp>
        <p:nvSpPr>
          <p:cNvPr id="13" name="Shape 10"/>
          <p:cNvSpPr/>
          <p:nvPr/>
        </p:nvSpPr>
        <p:spPr>
          <a:xfrm>
            <a:off x="365760" y="2615184"/>
            <a:ext cx="8412480" cy="713232"/>
          </a:xfrm>
          <a:prstGeom prst="rect">
            <a:avLst/>
          </a:prstGeom>
          <a:solidFill>
            <a:srgbClr val="F4F6FF"/>
          </a:solidFill>
          <a:ln w="12700">
            <a:solidFill>
              <a:srgbClr val="F4F6FF"/>
            </a:solidFill>
            <a:prstDash val="solid"/>
          </a:ln>
          <a:effectLst>
            <a:outerShdw blurRad="50800" dist="12700" dir="8100000" algn="bl" rotWithShape="0">
              <a:srgbClr val="000000">
                <a:alpha val="7000"/>
              </a:srgbClr>
            </a:outerShdw>
          </a:effectLst>
        </p:spPr>
        <p:txBody>
          <a:bodyPr/>
          <a:lstStyle/>
          <a:p>
            <a:endParaRPr lang="ar-SA"/>
          </a:p>
        </p:txBody>
      </p:sp>
      <p:sp>
        <p:nvSpPr>
          <p:cNvPr id="14" name="Shape 11"/>
          <p:cNvSpPr/>
          <p:nvPr/>
        </p:nvSpPr>
        <p:spPr>
          <a:xfrm>
            <a:off x="8412480" y="2615184"/>
            <a:ext cx="365760" cy="713232"/>
          </a:xfrm>
          <a:prstGeom prst="rect">
            <a:avLst/>
          </a:prstGeom>
          <a:solidFill>
            <a:srgbClr val="3BBFAD"/>
          </a:solidFill>
          <a:ln w="12700">
            <a:solidFill>
              <a:srgbClr val="3BBFAD"/>
            </a:solidFill>
            <a:prstDash val="solid"/>
          </a:ln>
        </p:spPr>
        <p:txBody>
          <a:bodyPr/>
          <a:lstStyle/>
          <a:p>
            <a:endParaRPr lang="ar-SA"/>
          </a:p>
        </p:txBody>
      </p:sp>
      <p:sp>
        <p:nvSpPr>
          <p:cNvPr id="15" name="Text 12"/>
          <p:cNvSpPr/>
          <p:nvPr/>
        </p:nvSpPr>
        <p:spPr>
          <a:xfrm>
            <a:off x="4572000" y="2660904"/>
            <a:ext cx="3749040" cy="320040"/>
          </a:xfrm>
          <a:prstGeom prst="rect">
            <a:avLst/>
          </a:prstGeom>
          <a:noFill/>
          <a:ln/>
        </p:spPr>
        <p:txBody>
          <a:bodyPr wrap="square" rtlCol="0" anchor="ctr"/>
          <a:lstStyle/>
          <a:p>
            <a:pPr marL="0" indent="0" algn="r" rtl="1">
              <a:buNone/>
            </a:pPr>
            <a:r>
              <a:rPr lang="en-US" sz="1500" b="1" dirty="0">
                <a:solidFill>
                  <a:srgbClr val="3BBFAD"/>
                </a:solidFill>
                <a:latin typeface="Tajawal" panose="00000500000000000000" pitchFamily="2" charset="-78"/>
                <a:ea typeface="Arial" pitchFamily="34" charset="-122"/>
                <a:cs typeface="Tajawal" panose="00000500000000000000" pitchFamily="2" charset="-78"/>
              </a:rPr>
              <a:t>برنامج بنيان</a:t>
            </a:r>
            <a:endParaRPr lang="en-US" sz="1500" dirty="0">
              <a:latin typeface="Tajawal" panose="00000500000000000000" pitchFamily="2" charset="-78"/>
              <a:cs typeface="Tajawal" panose="00000500000000000000" pitchFamily="2" charset="-78"/>
            </a:endParaRPr>
          </a:p>
        </p:txBody>
      </p:sp>
      <p:sp>
        <p:nvSpPr>
          <p:cNvPr id="16" name="Text 13"/>
          <p:cNvSpPr/>
          <p:nvPr/>
        </p:nvSpPr>
        <p:spPr>
          <a:xfrm>
            <a:off x="548640" y="2962656"/>
            <a:ext cx="7772400" cy="292608"/>
          </a:xfrm>
          <a:prstGeom prst="rect">
            <a:avLst/>
          </a:prstGeom>
          <a:noFill/>
          <a:ln/>
        </p:spPr>
        <p:txBody>
          <a:bodyPr wrap="square" rtlCol="0" anchor="ctr"/>
          <a:lstStyle/>
          <a:p>
            <a:pPr marL="0" indent="0" algn="r" rtl="1">
              <a:buNone/>
            </a:pPr>
            <a:r>
              <a:rPr lang="en-US" sz="1200" dirty="0">
                <a:solidFill>
                  <a:srgbClr val="5C5E8A"/>
                </a:solidFill>
                <a:latin typeface="Tajawal" panose="00000500000000000000" pitchFamily="2" charset="-78"/>
                <a:ea typeface="Arial" pitchFamily="34" charset="-122"/>
                <a:cs typeface="Tajawal" panose="00000500000000000000" pitchFamily="2" charset="-78"/>
              </a:rPr>
              <a:t>بناء القدرات والمهارات الأساسية لدى الطلاب</a:t>
            </a:r>
            <a:endParaRPr lang="en-US" sz="1200" dirty="0">
              <a:latin typeface="Tajawal" panose="00000500000000000000" pitchFamily="2" charset="-78"/>
              <a:cs typeface="Tajawal" panose="00000500000000000000" pitchFamily="2" charset="-78"/>
            </a:endParaRPr>
          </a:p>
        </p:txBody>
      </p:sp>
      <p:sp>
        <p:nvSpPr>
          <p:cNvPr id="17" name="Shape 14"/>
          <p:cNvSpPr/>
          <p:nvPr/>
        </p:nvSpPr>
        <p:spPr>
          <a:xfrm>
            <a:off x="365760" y="3419856"/>
            <a:ext cx="8412480" cy="713232"/>
          </a:xfrm>
          <a:prstGeom prst="rect">
            <a:avLst/>
          </a:prstGeom>
          <a:solidFill>
            <a:srgbClr val="F4F6FF"/>
          </a:solidFill>
          <a:ln w="12700">
            <a:solidFill>
              <a:srgbClr val="F4F6FF"/>
            </a:solidFill>
            <a:prstDash val="solid"/>
          </a:ln>
          <a:effectLst>
            <a:outerShdw blurRad="50800" dist="12700" dir="8100000" algn="bl" rotWithShape="0">
              <a:srgbClr val="000000">
                <a:alpha val="7000"/>
              </a:srgbClr>
            </a:outerShdw>
          </a:effectLst>
        </p:spPr>
        <p:txBody>
          <a:bodyPr/>
          <a:lstStyle/>
          <a:p>
            <a:endParaRPr lang="ar-SA">
              <a:latin typeface="Tajawal" panose="00000500000000000000" pitchFamily="2" charset="-78"/>
              <a:cs typeface="Tajawal" panose="00000500000000000000" pitchFamily="2" charset="-78"/>
            </a:endParaRPr>
          </a:p>
        </p:txBody>
      </p:sp>
      <p:sp>
        <p:nvSpPr>
          <p:cNvPr id="18" name="Shape 15"/>
          <p:cNvSpPr/>
          <p:nvPr/>
        </p:nvSpPr>
        <p:spPr>
          <a:xfrm>
            <a:off x="8412480" y="3419856"/>
            <a:ext cx="365760" cy="713232"/>
          </a:xfrm>
          <a:prstGeom prst="rect">
            <a:avLst/>
          </a:prstGeom>
          <a:solidFill>
            <a:srgbClr val="00C2A8"/>
          </a:solidFill>
          <a:ln w="12700">
            <a:solidFill>
              <a:srgbClr val="00C2A8"/>
            </a:solidFill>
            <a:prstDash val="solid"/>
          </a:ln>
        </p:spPr>
        <p:txBody>
          <a:bodyPr/>
          <a:lstStyle/>
          <a:p>
            <a:endParaRPr lang="ar-SA"/>
          </a:p>
        </p:txBody>
      </p:sp>
      <p:sp>
        <p:nvSpPr>
          <p:cNvPr id="19" name="Text 16"/>
          <p:cNvSpPr/>
          <p:nvPr/>
        </p:nvSpPr>
        <p:spPr>
          <a:xfrm>
            <a:off x="4572000" y="3465576"/>
            <a:ext cx="3749040" cy="320040"/>
          </a:xfrm>
          <a:prstGeom prst="rect">
            <a:avLst/>
          </a:prstGeom>
          <a:noFill/>
          <a:ln/>
        </p:spPr>
        <p:txBody>
          <a:bodyPr wrap="square" rtlCol="0" anchor="ctr"/>
          <a:lstStyle/>
          <a:p>
            <a:pPr marL="0" indent="0" algn="r" rtl="1">
              <a:buNone/>
            </a:pPr>
            <a:r>
              <a:rPr lang="en-US" sz="1500" b="1" dirty="0">
                <a:solidFill>
                  <a:srgbClr val="00C2A8"/>
                </a:solidFill>
                <a:latin typeface="Tajawal" panose="00000500000000000000" pitchFamily="2" charset="-78"/>
                <a:ea typeface="Arial" pitchFamily="34" charset="-122"/>
                <a:cs typeface="Tajawal" panose="00000500000000000000" pitchFamily="2" charset="-78"/>
              </a:rPr>
              <a:t>برنامج ريادة</a:t>
            </a:r>
            <a:endParaRPr lang="en-US" sz="1500" dirty="0">
              <a:latin typeface="Tajawal" panose="00000500000000000000" pitchFamily="2" charset="-78"/>
              <a:cs typeface="Tajawal" panose="00000500000000000000" pitchFamily="2" charset="-78"/>
            </a:endParaRPr>
          </a:p>
        </p:txBody>
      </p:sp>
      <p:sp>
        <p:nvSpPr>
          <p:cNvPr id="20" name="Text 17"/>
          <p:cNvSpPr/>
          <p:nvPr/>
        </p:nvSpPr>
        <p:spPr>
          <a:xfrm>
            <a:off x="548640" y="3767328"/>
            <a:ext cx="7772400" cy="292608"/>
          </a:xfrm>
          <a:prstGeom prst="rect">
            <a:avLst/>
          </a:prstGeom>
          <a:noFill/>
          <a:ln/>
        </p:spPr>
        <p:txBody>
          <a:bodyPr wrap="square" rtlCol="0" anchor="ctr"/>
          <a:lstStyle/>
          <a:p>
            <a:pPr marL="0" indent="0" algn="r" rtl="1">
              <a:buNone/>
            </a:pPr>
            <a:r>
              <a:rPr lang="en-US" sz="1200" dirty="0">
                <a:solidFill>
                  <a:srgbClr val="5C5E8A"/>
                </a:solidFill>
                <a:latin typeface="Tajawal" panose="00000500000000000000" pitchFamily="2" charset="-78"/>
                <a:ea typeface="Arial" pitchFamily="34" charset="-122"/>
                <a:cs typeface="Tajawal" panose="00000500000000000000" pitchFamily="2" charset="-78"/>
              </a:rPr>
              <a:t>تنمية مهارات الريادة والقيادة لدى الطلاب الموهوبين</a:t>
            </a:r>
            <a:endParaRPr lang="en-US" sz="1200" dirty="0">
              <a:latin typeface="Tajawal" panose="00000500000000000000" pitchFamily="2" charset="-78"/>
              <a:cs typeface="Tajawal" panose="00000500000000000000" pitchFamily="2" charset="-78"/>
            </a:endParaRPr>
          </a:p>
        </p:txBody>
      </p:sp>
      <p:sp>
        <p:nvSpPr>
          <p:cNvPr id="21" name="Shape 18"/>
          <p:cNvSpPr/>
          <p:nvPr/>
        </p:nvSpPr>
        <p:spPr>
          <a:xfrm>
            <a:off x="365760" y="4224528"/>
            <a:ext cx="8412480" cy="713232"/>
          </a:xfrm>
          <a:prstGeom prst="rect">
            <a:avLst/>
          </a:prstGeom>
          <a:solidFill>
            <a:srgbClr val="F4F6FF"/>
          </a:solidFill>
          <a:ln w="12700">
            <a:solidFill>
              <a:srgbClr val="F4F6FF"/>
            </a:solidFill>
            <a:prstDash val="solid"/>
          </a:ln>
          <a:effectLst>
            <a:outerShdw blurRad="50800" dist="12700" dir="8100000" algn="bl" rotWithShape="0">
              <a:srgbClr val="000000">
                <a:alpha val="7000"/>
              </a:srgbClr>
            </a:outerShdw>
          </a:effectLst>
        </p:spPr>
        <p:txBody>
          <a:bodyPr/>
          <a:lstStyle/>
          <a:p>
            <a:endParaRPr lang="ar-SA"/>
          </a:p>
        </p:txBody>
      </p:sp>
      <p:sp>
        <p:nvSpPr>
          <p:cNvPr id="22" name="Shape 19"/>
          <p:cNvSpPr/>
          <p:nvPr/>
        </p:nvSpPr>
        <p:spPr>
          <a:xfrm>
            <a:off x="8412480" y="4224528"/>
            <a:ext cx="365760" cy="713232"/>
          </a:xfrm>
          <a:prstGeom prst="rect">
            <a:avLst/>
          </a:prstGeom>
          <a:solidFill>
            <a:srgbClr val="2D3180"/>
          </a:solidFill>
          <a:ln w="12700">
            <a:solidFill>
              <a:srgbClr val="2D3180"/>
            </a:solidFill>
            <a:prstDash val="solid"/>
          </a:ln>
        </p:spPr>
        <p:txBody>
          <a:bodyPr/>
          <a:lstStyle/>
          <a:p>
            <a:endParaRPr lang="ar-SA"/>
          </a:p>
        </p:txBody>
      </p:sp>
      <p:sp>
        <p:nvSpPr>
          <p:cNvPr id="23" name="Text 20"/>
          <p:cNvSpPr/>
          <p:nvPr/>
        </p:nvSpPr>
        <p:spPr>
          <a:xfrm>
            <a:off x="4572000" y="4270248"/>
            <a:ext cx="3749040" cy="320040"/>
          </a:xfrm>
          <a:prstGeom prst="rect">
            <a:avLst/>
          </a:prstGeom>
          <a:noFill/>
          <a:ln/>
        </p:spPr>
        <p:txBody>
          <a:bodyPr wrap="square" rtlCol="0" anchor="ctr"/>
          <a:lstStyle/>
          <a:p>
            <a:pPr marL="0" indent="0" algn="r" rtl="1">
              <a:buNone/>
            </a:pPr>
            <a:r>
              <a:rPr lang="en-US" sz="1500" b="1" dirty="0">
                <a:solidFill>
                  <a:srgbClr val="2D3180"/>
                </a:solidFill>
                <a:latin typeface="Tajawal" panose="00000500000000000000" pitchFamily="2" charset="-78"/>
                <a:ea typeface="Arial" pitchFamily="34" charset="-122"/>
                <a:cs typeface="Tajawal" panose="00000500000000000000" pitchFamily="2" charset="-78"/>
              </a:rPr>
              <a:t>برنامج ديوانية التعليم</a:t>
            </a:r>
            <a:endParaRPr lang="en-US" sz="1500" dirty="0">
              <a:latin typeface="Tajawal" panose="00000500000000000000" pitchFamily="2" charset="-78"/>
              <a:cs typeface="Tajawal" panose="00000500000000000000" pitchFamily="2" charset="-78"/>
            </a:endParaRPr>
          </a:p>
        </p:txBody>
      </p:sp>
      <p:sp>
        <p:nvSpPr>
          <p:cNvPr id="24" name="Text 21"/>
          <p:cNvSpPr/>
          <p:nvPr/>
        </p:nvSpPr>
        <p:spPr>
          <a:xfrm>
            <a:off x="548640" y="4572000"/>
            <a:ext cx="7772400" cy="292608"/>
          </a:xfrm>
          <a:prstGeom prst="rect">
            <a:avLst/>
          </a:prstGeom>
          <a:noFill/>
          <a:ln/>
        </p:spPr>
        <p:txBody>
          <a:bodyPr wrap="square" rtlCol="0" anchor="ctr"/>
          <a:lstStyle/>
          <a:p>
            <a:pPr marL="0" indent="0" algn="r" rtl="1">
              <a:buNone/>
            </a:pPr>
            <a:r>
              <a:rPr lang="en-US" sz="1200" dirty="0">
                <a:solidFill>
                  <a:srgbClr val="5C5E8A"/>
                </a:solidFill>
                <a:latin typeface="Tajawal" panose="00000500000000000000" pitchFamily="2" charset="-78"/>
                <a:ea typeface="Arial" pitchFamily="34" charset="-122"/>
                <a:cs typeface="Tajawal" panose="00000500000000000000" pitchFamily="2" charset="-78"/>
              </a:rPr>
              <a:t>منتدى تعليمي لتبادل الخبرات بين المعلمين وأولياء الأمور</a:t>
            </a:r>
            <a:endParaRPr lang="en-US" sz="1200" dirty="0">
              <a:latin typeface="Tajawal" panose="00000500000000000000" pitchFamily="2" charset="-78"/>
              <a:cs typeface="Tajawal" panose="00000500000000000000" pitchFamily="2" charset="-78"/>
            </a:endParaRPr>
          </a:p>
        </p:txBody>
      </p:sp>
      <p:pic>
        <p:nvPicPr>
          <p:cNvPr id="26" name="صورة 25">
            <a:extLst>
              <a:ext uri="{FF2B5EF4-FFF2-40B4-BE49-F238E27FC236}">
                <a16:creationId xmlns:a16="http://schemas.microsoft.com/office/drawing/2014/main" id="{6479B166-31B5-FEF5-6FF7-18F6D84F8C3B}"/>
              </a:ext>
            </a:extLst>
          </p:cNvPr>
          <p:cNvPicPr>
            <a:picLocks noChangeAspect="1"/>
          </p:cNvPicPr>
          <p:nvPr/>
        </p:nvPicPr>
        <p:blipFill>
          <a:blip r:embed="rId3"/>
          <a:stretch>
            <a:fillRect/>
          </a:stretch>
        </p:blipFill>
        <p:spPr>
          <a:xfrm>
            <a:off x="-377504" y="-557985"/>
            <a:ext cx="1627773" cy="1548518"/>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3">
    <p:bg>
      <p:bgPr>
        <a:solidFill>
          <a:srgbClr val="F4F6FF"/>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2D3180"/>
          </a:solidFill>
          <a:ln w="12700">
            <a:solidFill>
              <a:srgbClr val="2D3180"/>
            </a:solidFill>
            <a:prstDash val="solid"/>
          </a:ln>
        </p:spPr>
        <p:txBody>
          <a:bodyPr/>
          <a:lstStyle/>
          <a:p>
            <a:endParaRPr lang="ar-SA"/>
          </a:p>
        </p:txBody>
      </p:sp>
      <p:sp>
        <p:nvSpPr>
          <p:cNvPr id="3" name="Text 1"/>
          <p:cNvSpPr/>
          <p:nvPr/>
        </p:nvSpPr>
        <p:spPr>
          <a:xfrm>
            <a:off x="365760" y="91440"/>
            <a:ext cx="7772400" cy="731520"/>
          </a:xfrm>
          <a:prstGeom prst="rect">
            <a:avLst/>
          </a:prstGeom>
          <a:noFill/>
          <a:ln/>
        </p:spPr>
        <p:txBody>
          <a:bodyPr wrap="square" rtlCol="0" anchor="ctr"/>
          <a:lstStyle/>
          <a:p>
            <a:pPr marL="0" indent="0" algn="r" rtl="1">
              <a:buNone/>
            </a:pPr>
            <a:r>
              <a:rPr lang="en-US" sz="2800" b="1" dirty="0">
                <a:solidFill>
                  <a:srgbClr val="FFFFFF"/>
                </a:solidFill>
                <a:latin typeface="Tajawal" panose="00000500000000000000" pitchFamily="2" charset="-78"/>
                <a:ea typeface="Arial" pitchFamily="34" charset="-122"/>
                <a:cs typeface="Tajawal" panose="00000500000000000000" pitchFamily="2" charset="-78"/>
              </a:rPr>
              <a:t>مؤشرات الأداء الرئيسية</a:t>
            </a:r>
            <a:endParaRPr lang="en-US" sz="2800" dirty="0">
              <a:latin typeface="Tajawal" panose="00000500000000000000" pitchFamily="2" charset="-78"/>
              <a:cs typeface="Tajawal" panose="00000500000000000000" pitchFamily="2" charset="-78"/>
            </a:endParaRPr>
          </a:p>
        </p:txBody>
      </p:sp>
      <p:sp>
        <p:nvSpPr>
          <p:cNvPr id="5" name="Shape 2"/>
          <p:cNvSpPr/>
          <p:nvPr/>
        </p:nvSpPr>
        <p:spPr>
          <a:xfrm>
            <a:off x="6035040" y="1005840"/>
            <a:ext cx="2560320" cy="1600200"/>
          </a:xfrm>
          <a:prstGeom prst="rect">
            <a:avLst/>
          </a:prstGeom>
          <a:solidFill>
            <a:srgbClr val="FFFFFF"/>
          </a:solidFill>
          <a:ln w="12700">
            <a:solidFill>
              <a:srgbClr val="FFFFFF"/>
            </a:solidFill>
            <a:prstDash val="solid"/>
          </a:ln>
          <a:effectLst>
            <a:outerShdw blurRad="101600" dist="38100" dir="8100000" algn="bl" rotWithShape="0">
              <a:srgbClr val="000000">
                <a:alpha val="10000"/>
              </a:srgbClr>
            </a:outerShdw>
          </a:effectLst>
        </p:spPr>
        <p:txBody>
          <a:bodyPr/>
          <a:lstStyle/>
          <a:p>
            <a:endParaRPr lang="ar-SA">
              <a:latin typeface="Tajawal" panose="00000500000000000000" pitchFamily="2" charset="-78"/>
              <a:cs typeface="Tajawal" panose="00000500000000000000" pitchFamily="2" charset="-78"/>
            </a:endParaRPr>
          </a:p>
        </p:txBody>
      </p:sp>
      <p:sp>
        <p:nvSpPr>
          <p:cNvPr id="6" name="Shape 3"/>
          <p:cNvSpPr/>
          <p:nvPr/>
        </p:nvSpPr>
        <p:spPr>
          <a:xfrm>
            <a:off x="6035040" y="1005840"/>
            <a:ext cx="2560320" cy="164592"/>
          </a:xfrm>
          <a:prstGeom prst="rect">
            <a:avLst/>
          </a:prstGeom>
          <a:solidFill>
            <a:srgbClr val="2D3180"/>
          </a:solidFill>
          <a:ln w="12700">
            <a:solidFill>
              <a:srgbClr val="2D3180"/>
            </a:solidFill>
            <a:prstDash val="solid"/>
          </a:ln>
        </p:spPr>
        <p:txBody>
          <a:bodyPr/>
          <a:lstStyle/>
          <a:p>
            <a:endParaRPr lang="ar-SA">
              <a:latin typeface="Tajawal" panose="00000500000000000000" pitchFamily="2" charset="-78"/>
              <a:cs typeface="Tajawal" panose="00000500000000000000" pitchFamily="2" charset="-78"/>
            </a:endParaRPr>
          </a:p>
        </p:txBody>
      </p:sp>
      <p:sp>
        <p:nvSpPr>
          <p:cNvPr id="7" name="Text 4"/>
          <p:cNvSpPr/>
          <p:nvPr/>
        </p:nvSpPr>
        <p:spPr>
          <a:xfrm>
            <a:off x="6035040" y="1207008"/>
            <a:ext cx="2560320" cy="822960"/>
          </a:xfrm>
          <a:prstGeom prst="rect">
            <a:avLst/>
          </a:prstGeom>
          <a:noFill/>
          <a:ln/>
        </p:spPr>
        <p:txBody>
          <a:bodyPr wrap="square" rtlCol="0" anchor="ctr"/>
          <a:lstStyle/>
          <a:p>
            <a:pPr marL="0" indent="0" algn="ctr">
              <a:buNone/>
            </a:pPr>
            <a:r>
              <a:rPr lang="en-US" sz="4800" b="1" dirty="0">
                <a:solidFill>
                  <a:srgbClr val="2D3180"/>
                </a:solidFill>
                <a:latin typeface="Tajawal" panose="00000500000000000000" pitchFamily="2" charset="-78"/>
                <a:ea typeface="Arial" pitchFamily="34" charset="-122"/>
                <a:cs typeface="Tajawal" panose="00000500000000000000" pitchFamily="2" charset="-78"/>
              </a:rPr>
              <a:t>161</a:t>
            </a:r>
            <a:endParaRPr lang="en-US" sz="4800" dirty="0">
              <a:latin typeface="Tajawal" panose="00000500000000000000" pitchFamily="2" charset="-78"/>
              <a:cs typeface="Tajawal" panose="00000500000000000000" pitchFamily="2" charset="-78"/>
            </a:endParaRPr>
          </a:p>
        </p:txBody>
      </p:sp>
      <p:sp>
        <p:nvSpPr>
          <p:cNvPr id="8" name="Text 5"/>
          <p:cNvSpPr/>
          <p:nvPr/>
        </p:nvSpPr>
        <p:spPr>
          <a:xfrm>
            <a:off x="6035040" y="2011680"/>
            <a:ext cx="2560320" cy="457200"/>
          </a:xfrm>
          <a:prstGeom prst="rect">
            <a:avLst/>
          </a:prstGeom>
          <a:noFill/>
          <a:ln/>
        </p:spPr>
        <p:txBody>
          <a:bodyPr wrap="square" rtlCol="0" anchor="ctr"/>
          <a:lstStyle/>
          <a:p>
            <a:pPr marL="0" indent="0" algn="ctr" rtl="1">
              <a:buNone/>
            </a:pPr>
            <a:r>
              <a:rPr lang="en-US" sz="1300" dirty="0">
                <a:solidFill>
                  <a:srgbClr val="5C5E8A"/>
                </a:solidFill>
                <a:latin typeface="Tajawal" panose="00000500000000000000" pitchFamily="2" charset="-78"/>
                <a:ea typeface="Arial" pitchFamily="34" charset="-122"/>
                <a:cs typeface="Tajawal" panose="00000500000000000000" pitchFamily="2" charset="-78"/>
              </a:rPr>
              <a:t>إجمالي المستفيدين</a:t>
            </a:r>
            <a:endParaRPr lang="en-US" sz="1300" dirty="0">
              <a:latin typeface="Tajawal" panose="00000500000000000000" pitchFamily="2" charset="-78"/>
              <a:cs typeface="Tajawal" panose="00000500000000000000" pitchFamily="2" charset="-78"/>
            </a:endParaRPr>
          </a:p>
        </p:txBody>
      </p:sp>
      <p:sp>
        <p:nvSpPr>
          <p:cNvPr id="9" name="Shape 6"/>
          <p:cNvSpPr/>
          <p:nvPr/>
        </p:nvSpPr>
        <p:spPr>
          <a:xfrm>
            <a:off x="3200400" y="1005840"/>
            <a:ext cx="2560320" cy="1600200"/>
          </a:xfrm>
          <a:prstGeom prst="rect">
            <a:avLst/>
          </a:prstGeom>
          <a:solidFill>
            <a:srgbClr val="FFFFFF"/>
          </a:solidFill>
          <a:ln w="12700">
            <a:solidFill>
              <a:srgbClr val="FFFFFF"/>
            </a:solidFill>
            <a:prstDash val="solid"/>
          </a:ln>
          <a:effectLst>
            <a:outerShdw blurRad="101600" dist="38100" dir="8100000" algn="bl" rotWithShape="0">
              <a:srgbClr val="000000">
                <a:alpha val="10000"/>
              </a:srgbClr>
            </a:outerShdw>
          </a:effectLst>
        </p:spPr>
        <p:txBody>
          <a:bodyPr/>
          <a:lstStyle/>
          <a:p>
            <a:endParaRPr lang="ar-SA">
              <a:latin typeface="Tajawal" panose="00000500000000000000" pitchFamily="2" charset="-78"/>
              <a:cs typeface="Tajawal" panose="00000500000000000000" pitchFamily="2" charset="-78"/>
            </a:endParaRPr>
          </a:p>
        </p:txBody>
      </p:sp>
      <p:sp>
        <p:nvSpPr>
          <p:cNvPr id="10" name="Shape 7"/>
          <p:cNvSpPr/>
          <p:nvPr/>
        </p:nvSpPr>
        <p:spPr>
          <a:xfrm>
            <a:off x="3200400" y="1005840"/>
            <a:ext cx="2560320" cy="164592"/>
          </a:xfrm>
          <a:prstGeom prst="rect">
            <a:avLst/>
          </a:prstGeom>
          <a:solidFill>
            <a:srgbClr val="7B68C8"/>
          </a:solidFill>
          <a:ln w="12700">
            <a:solidFill>
              <a:srgbClr val="7B68C8"/>
            </a:solidFill>
            <a:prstDash val="solid"/>
          </a:ln>
        </p:spPr>
        <p:txBody>
          <a:bodyPr/>
          <a:lstStyle/>
          <a:p>
            <a:endParaRPr lang="ar-SA">
              <a:latin typeface="Tajawal" panose="00000500000000000000" pitchFamily="2" charset="-78"/>
              <a:cs typeface="Tajawal" panose="00000500000000000000" pitchFamily="2" charset="-78"/>
            </a:endParaRPr>
          </a:p>
        </p:txBody>
      </p:sp>
      <p:sp>
        <p:nvSpPr>
          <p:cNvPr id="11" name="Text 8"/>
          <p:cNvSpPr/>
          <p:nvPr/>
        </p:nvSpPr>
        <p:spPr>
          <a:xfrm>
            <a:off x="3200400" y="1207008"/>
            <a:ext cx="2560320" cy="822960"/>
          </a:xfrm>
          <a:prstGeom prst="rect">
            <a:avLst/>
          </a:prstGeom>
          <a:noFill/>
          <a:ln/>
        </p:spPr>
        <p:txBody>
          <a:bodyPr wrap="square" rtlCol="0" anchor="ctr"/>
          <a:lstStyle/>
          <a:p>
            <a:pPr marL="0" indent="0" algn="ctr">
              <a:buNone/>
            </a:pPr>
            <a:r>
              <a:rPr lang="en-US" sz="4800" b="1" dirty="0">
                <a:solidFill>
                  <a:srgbClr val="7B68C8"/>
                </a:solidFill>
                <a:latin typeface="Tajawal" panose="00000500000000000000" pitchFamily="2" charset="-78"/>
                <a:ea typeface="Arial" pitchFamily="34" charset="-122"/>
                <a:cs typeface="Tajawal" panose="00000500000000000000" pitchFamily="2" charset="-78"/>
              </a:rPr>
              <a:t>5</a:t>
            </a:r>
            <a:endParaRPr lang="en-US" sz="4800" dirty="0">
              <a:latin typeface="Tajawal" panose="00000500000000000000" pitchFamily="2" charset="-78"/>
              <a:cs typeface="Tajawal" panose="00000500000000000000" pitchFamily="2" charset="-78"/>
            </a:endParaRPr>
          </a:p>
        </p:txBody>
      </p:sp>
      <p:sp>
        <p:nvSpPr>
          <p:cNvPr id="12" name="Text 9"/>
          <p:cNvSpPr/>
          <p:nvPr/>
        </p:nvSpPr>
        <p:spPr>
          <a:xfrm>
            <a:off x="3200400" y="2011680"/>
            <a:ext cx="2560320" cy="457200"/>
          </a:xfrm>
          <a:prstGeom prst="rect">
            <a:avLst/>
          </a:prstGeom>
          <a:noFill/>
          <a:ln/>
        </p:spPr>
        <p:txBody>
          <a:bodyPr wrap="square" rtlCol="0" anchor="ctr"/>
          <a:lstStyle/>
          <a:p>
            <a:pPr marL="0" indent="0" algn="ctr" rtl="1">
              <a:buNone/>
            </a:pPr>
            <a:r>
              <a:rPr lang="en-US" sz="1300" dirty="0">
                <a:solidFill>
                  <a:srgbClr val="5C5E8A"/>
                </a:solidFill>
                <a:latin typeface="Tajawal" panose="00000500000000000000" pitchFamily="2" charset="-78"/>
                <a:ea typeface="Arial" pitchFamily="34" charset="-122"/>
                <a:cs typeface="Tajawal" panose="00000500000000000000" pitchFamily="2" charset="-78"/>
              </a:rPr>
              <a:t>برامج مصممة</a:t>
            </a:r>
            <a:endParaRPr lang="en-US" sz="1300" dirty="0">
              <a:latin typeface="Tajawal" panose="00000500000000000000" pitchFamily="2" charset="-78"/>
              <a:cs typeface="Tajawal" panose="00000500000000000000" pitchFamily="2" charset="-78"/>
            </a:endParaRPr>
          </a:p>
        </p:txBody>
      </p:sp>
      <p:sp>
        <p:nvSpPr>
          <p:cNvPr id="13" name="Shape 10"/>
          <p:cNvSpPr/>
          <p:nvPr/>
        </p:nvSpPr>
        <p:spPr>
          <a:xfrm>
            <a:off x="365760" y="1005840"/>
            <a:ext cx="2560320" cy="1600200"/>
          </a:xfrm>
          <a:prstGeom prst="rect">
            <a:avLst/>
          </a:prstGeom>
          <a:solidFill>
            <a:srgbClr val="FFFFFF"/>
          </a:solidFill>
          <a:ln w="12700">
            <a:solidFill>
              <a:srgbClr val="FFFFFF"/>
            </a:solidFill>
            <a:prstDash val="solid"/>
          </a:ln>
          <a:effectLst>
            <a:outerShdw blurRad="101600" dist="38100" dir="8100000" algn="bl" rotWithShape="0">
              <a:srgbClr val="000000">
                <a:alpha val="10000"/>
              </a:srgbClr>
            </a:outerShdw>
          </a:effectLst>
        </p:spPr>
        <p:txBody>
          <a:bodyPr/>
          <a:lstStyle/>
          <a:p>
            <a:endParaRPr lang="ar-SA">
              <a:latin typeface="Tajawal" panose="00000500000000000000" pitchFamily="2" charset="-78"/>
              <a:cs typeface="Tajawal" panose="00000500000000000000" pitchFamily="2" charset="-78"/>
            </a:endParaRPr>
          </a:p>
        </p:txBody>
      </p:sp>
      <p:sp>
        <p:nvSpPr>
          <p:cNvPr id="14" name="Shape 11"/>
          <p:cNvSpPr/>
          <p:nvPr/>
        </p:nvSpPr>
        <p:spPr>
          <a:xfrm>
            <a:off x="365760" y="1005840"/>
            <a:ext cx="2560320" cy="164592"/>
          </a:xfrm>
          <a:prstGeom prst="rect">
            <a:avLst/>
          </a:prstGeom>
          <a:solidFill>
            <a:srgbClr val="3BBFAD"/>
          </a:solidFill>
          <a:ln w="12700">
            <a:solidFill>
              <a:srgbClr val="3BBFAD"/>
            </a:solidFill>
            <a:prstDash val="solid"/>
          </a:ln>
        </p:spPr>
        <p:txBody>
          <a:bodyPr/>
          <a:lstStyle/>
          <a:p>
            <a:endParaRPr lang="ar-SA"/>
          </a:p>
        </p:txBody>
      </p:sp>
      <p:sp>
        <p:nvSpPr>
          <p:cNvPr id="15" name="Text 12"/>
          <p:cNvSpPr/>
          <p:nvPr/>
        </p:nvSpPr>
        <p:spPr>
          <a:xfrm>
            <a:off x="365760" y="1207008"/>
            <a:ext cx="2560320" cy="822960"/>
          </a:xfrm>
          <a:prstGeom prst="rect">
            <a:avLst/>
          </a:prstGeom>
          <a:noFill/>
          <a:ln/>
        </p:spPr>
        <p:txBody>
          <a:bodyPr wrap="square" rtlCol="0" anchor="ctr"/>
          <a:lstStyle/>
          <a:p>
            <a:pPr marL="0" indent="0" algn="ctr">
              <a:buNone/>
            </a:pPr>
            <a:r>
              <a:rPr lang="en-US" sz="4800" b="1" dirty="0">
                <a:solidFill>
                  <a:srgbClr val="3BBFAD"/>
                </a:solidFill>
                <a:latin typeface="Arial" pitchFamily="34" charset="0"/>
                <a:ea typeface="Arial" pitchFamily="34" charset="-122"/>
                <a:cs typeface="Arial" pitchFamily="34" charset="-120"/>
              </a:rPr>
              <a:t>5</a:t>
            </a:r>
            <a:endParaRPr lang="en-US" sz="4800" dirty="0"/>
          </a:p>
        </p:txBody>
      </p:sp>
      <p:sp>
        <p:nvSpPr>
          <p:cNvPr id="16" name="Text 13"/>
          <p:cNvSpPr/>
          <p:nvPr/>
        </p:nvSpPr>
        <p:spPr>
          <a:xfrm>
            <a:off x="365760" y="2011680"/>
            <a:ext cx="2560320" cy="457200"/>
          </a:xfrm>
          <a:prstGeom prst="rect">
            <a:avLst/>
          </a:prstGeom>
          <a:noFill/>
          <a:ln/>
        </p:spPr>
        <p:txBody>
          <a:bodyPr wrap="square" rtlCol="0" anchor="ctr"/>
          <a:lstStyle/>
          <a:p>
            <a:pPr marL="0" indent="0" algn="ctr" rtl="1">
              <a:buNone/>
            </a:pPr>
            <a:r>
              <a:rPr lang="en-US" sz="1300" dirty="0">
                <a:solidFill>
                  <a:srgbClr val="5C5E8A"/>
                </a:solidFill>
                <a:latin typeface="Tajawal" panose="00000500000000000000" pitchFamily="2" charset="-78"/>
                <a:ea typeface="Arial" pitchFamily="34" charset="-122"/>
                <a:cs typeface="Tajawal" panose="00000500000000000000" pitchFamily="2" charset="-78"/>
              </a:rPr>
              <a:t>شراكات مؤسسية</a:t>
            </a:r>
            <a:endParaRPr lang="en-US" sz="1300" dirty="0">
              <a:latin typeface="Tajawal" panose="00000500000000000000" pitchFamily="2" charset="-78"/>
              <a:cs typeface="Tajawal" panose="00000500000000000000" pitchFamily="2" charset="-78"/>
            </a:endParaRPr>
          </a:p>
        </p:txBody>
      </p:sp>
      <p:sp>
        <p:nvSpPr>
          <p:cNvPr id="17" name="Shape 14"/>
          <p:cNvSpPr/>
          <p:nvPr/>
        </p:nvSpPr>
        <p:spPr>
          <a:xfrm>
            <a:off x="6035040" y="2834640"/>
            <a:ext cx="2560320" cy="1600200"/>
          </a:xfrm>
          <a:prstGeom prst="rect">
            <a:avLst/>
          </a:prstGeom>
          <a:solidFill>
            <a:srgbClr val="FFFFFF"/>
          </a:solidFill>
          <a:ln w="12700">
            <a:solidFill>
              <a:srgbClr val="FFFFFF"/>
            </a:solidFill>
            <a:prstDash val="solid"/>
          </a:ln>
          <a:effectLst>
            <a:outerShdw blurRad="101600" dist="38100" dir="8100000" algn="bl" rotWithShape="0">
              <a:srgbClr val="000000">
                <a:alpha val="10000"/>
              </a:srgbClr>
            </a:outerShdw>
          </a:effectLst>
        </p:spPr>
        <p:txBody>
          <a:bodyPr/>
          <a:lstStyle/>
          <a:p>
            <a:endParaRPr lang="ar-SA">
              <a:latin typeface="Tajawal" panose="00000500000000000000" pitchFamily="2" charset="-78"/>
              <a:cs typeface="Tajawal" panose="00000500000000000000" pitchFamily="2" charset="-78"/>
            </a:endParaRPr>
          </a:p>
        </p:txBody>
      </p:sp>
      <p:sp>
        <p:nvSpPr>
          <p:cNvPr id="18" name="Shape 15"/>
          <p:cNvSpPr/>
          <p:nvPr/>
        </p:nvSpPr>
        <p:spPr>
          <a:xfrm>
            <a:off x="6035040" y="2834640"/>
            <a:ext cx="2560320" cy="164592"/>
          </a:xfrm>
          <a:prstGeom prst="rect">
            <a:avLst/>
          </a:prstGeom>
          <a:solidFill>
            <a:srgbClr val="00C2A8"/>
          </a:solidFill>
          <a:ln w="12700">
            <a:solidFill>
              <a:srgbClr val="00C2A8"/>
            </a:solidFill>
            <a:prstDash val="solid"/>
          </a:ln>
        </p:spPr>
        <p:txBody>
          <a:bodyPr/>
          <a:lstStyle/>
          <a:p>
            <a:endParaRPr lang="ar-SA">
              <a:latin typeface="Tajawal" panose="00000500000000000000" pitchFamily="2" charset="-78"/>
              <a:cs typeface="Tajawal" panose="00000500000000000000" pitchFamily="2" charset="-78"/>
            </a:endParaRPr>
          </a:p>
        </p:txBody>
      </p:sp>
      <p:sp>
        <p:nvSpPr>
          <p:cNvPr id="19" name="Text 16"/>
          <p:cNvSpPr/>
          <p:nvPr/>
        </p:nvSpPr>
        <p:spPr>
          <a:xfrm>
            <a:off x="6035040" y="3035808"/>
            <a:ext cx="2560320" cy="822960"/>
          </a:xfrm>
          <a:prstGeom prst="rect">
            <a:avLst/>
          </a:prstGeom>
          <a:noFill/>
          <a:ln/>
        </p:spPr>
        <p:txBody>
          <a:bodyPr wrap="square" rtlCol="0" anchor="ctr"/>
          <a:lstStyle/>
          <a:p>
            <a:pPr marL="0" indent="0" algn="ctr">
              <a:buNone/>
            </a:pPr>
            <a:r>
              <a:rPr lang="en-US" sz="4800" b="1" dirty="0">
                <a:solidFill>
                  <a:srgbClr val="00C2A8"/>
                </a:solidFill>
                <a:latin typeface="Tajawal" panose="00000500000000000000" pitchFamily="2" charset="-78"/>
                <a:ea typeface="Arial" pitchFamily="34" charset="-122"/>
                <a:cs typeface="Tajawal" panose="00000500000000000000" pitchFamily="2" charset="-78"/>
              </a:rPr>
              <a:t>1</a:t>
            </a:r>
            <a:endParaRPr lang="en-US" sz="4800" dirty="0">
              <a:latin typeface="Tajawal" panose="00000500000000000000" pitchFamily="2" charset="-78"/>
              <a:cs typeface="Tajawal" panose="00000500000000000000" pitchFamily="2" charset="-78"/>
            </a:endParaRPr>
          </a:p>
        </p:txBody>
      </p:sp>
      <p:sp>
        <p:nvSpPr>
          <p:cNvPr id="20" name="Text 17"/>
          <p:cNvSpPr/>
          <p:nvPr/>
        </p:nvSpPr>
        <p:spPr>
          <a:xfrm>
            <a:off x="6035040" y="3840480"/>
            <a:ext cx="2560320" cy="457200"/>
          </a:xfrm>
          <a:prstGeom prst="rect">
            <a:avLst/>
          </a:prstGeom>
          <a:noFill/>
          <a:ln/>
        </p:spPr>
        <p:txBody>
          <a:bodyPr wrap="square" rtlCol="0" anchor="ctr"/>
          <a:lstStyle/>
          <a:p>
            <a:pPr marL="0" indent="0" algn="ctr" rtl="1">
              <a:buNone/>
            </a:pPr>
            <a:r>
              <a:rPr lang="en-US" sz="1300" dirty="0">
                <a:solidFill>
                  <a:srgbClr val="5C5E8A"/>
                </a:solidFill>
                <a:latin typeface="Tajawal" panose="00000500000000000000" pitchFamily="2" charset="-78"/>
                <a:ea typeface="Arial" pitchFamily="34" charset="-122"/>
                <a:cs typeface="Tajawal" panose="00000500000000000000" pitchFamily="2" charset="-78"/>
              </a:rPr>
              <a:t>برامج منفذة</a:t>
            </a:r>
            <a:endParaRPr lang="en-US" sz="1300" dirty="0">
              <a:latin typeface="Tajawal" panose="00000500000000000000" pitchFamily="2" charset="-78"/>
              <a:cs typeface="Tajawal" panose="00000500000000000000" pitchFamily="2" charset="-78"/>
            </a:endParaRPr>
          </a:p>
        </p:txBody>
      </p:sp>
      <p:sp>
        <p:nvSpPr>
          <p:cNvPr id="21" name="Shape 18"/>
          <p:cNvSpPr/>
          <p:nvPr/>
        </p:nvSpPr>
        <p:spPr>
          <a:xfrm>
            <a:off x="3200400" y="2834640"/>
            <a:ext cx="2560320" cy="1600200"/>
          </a:xfrm>
          <a:prstGeom prst="rect">
            <a:avLst/>
          </a:prstGeom>
          <a:solidFill>
            <a:srgbClr val="FFFFFF"/>
          </a:solidFill>
          <a:ln w="12700">
            <a:solidFill>
              <a:srgbClr val="FFFFFF"/>
            </a:solidFill>
            <a:prstDash val="solid"/>
          </a:ln>
          <a:effectLst>
            <a:outerShdw blurRad="101600" dist="38100" dir="8100000" algn="bl" rotWithShape="0">
              <a:srgbClr val="000000">
                <a:alpha val="10000"/>
              </a:srgbClr>
            </a:outerShdw>
          </a:effectLst>
        </p:spPr>
        <p:txBody>
          <a:bodyPr/>
          <a:lstStyle/>
          <a:p>
            <a:endParaRPr lang="ar-SA">
              <a:latin typeface="Tajawal" panose="00000500000000000000" pitchFamily="2" charset="-78"/>
              <a:cs typeface="Tajawal" panose="00000500000000000000" pitchFamily="2" charset="-78"/>
            </a:endParaRPr>
          </a:p>
        </p:txBody>
      </p:sp>
      <p:sp>
        <p:nvSpPr>
          <p:cNvPr id="22" name="Shape 19"/>
          <p:cNvSpPr/>
          <p:nvPr/>
        </p:nvSpPr>
        <p:spPr>
          <a:xfrm>
            <a:off x="3200400" y="2834640"/>
            <a:ext cx="2560320" cy="164592"/>
          </a:xfrm>
          <a:prstGeom prst="rect">
            <a:avLst/>
          </a:prstGeom>
          <a:solidFill>
            <a:srgbClr val="2D3180"/>
          </a:solidFill>
          <a:ln w="12700">
            <a:solidFill>
              <a:srgbClr val="2D3180"/>
            </a:solidFill>
            <a:prstDash val="solid"/>
          </a:ln>
        </p:spPr>
        <p:txBody>
          <a:bodyPr/>
          <a:lstStyle/>
          <a:p>
            <a:endParaRPr lang="ar-SA">
              <a:latin typeface="Tajawal" panose="00000500000000000000" pitchFamily="2" charset="-78"/>
              <a:cs typeface="Tajawal" panose="00000500000000000000" pitchFamily="2" charset="-78"/>
            </a:endParaRPr>
          </a:p>
        </p:txBody>
      </p:sp>
      <p:sp>
        <p:nvSpPr>
          <p:cNvPr id="23" name="Text 20"/>
          <p:cNvSpPr/>
          <p:nvPr/>
        </p:nvSpPr>
        <p:spPr>
          <a:xfrm>
            <a:off x="3200400" y="3035808"/>
            <a:ext cx="2560320" cy="822960"/>
          </a:xfrm>
          <a:prstGeom prst="rect">
            <a:avLst/>
          </a:prstGeom>
          <a:noFill/>
          <a:ln/>
        </p:spPr>
        <p:txBody>
          <a:bodyPr wrap="square" rtlCol="0" anchor="ctr"/>
          <a:lstStyle/>
          <a:p>
            <a:pPr marL="0" indent="0" algn="ctr">
              <a:buNone/>
            </a:pPr>
            <a:r>
              <a:rPr lang="en-US" sz="4800" b="1" dirty="0">
                <a:solidFill>
                  <a:srgbClr val="2D3180"/>
                </a:solidFill>
                <a:latin typeface="Tajawal" panose="00000500000000000000" pitchFamily="2" charset="-78"/>
                <a:ea typeface="Arial" pitchFamily="34" charset="-122"/>
                <a:cs typeface="Tajawal" panose="00000500000000000000" pitchFamily="2" charset="-78"/>
              </a:rPr>
              <a:t>2</a:t>
            </a:r>
            <a:endParaRPr lang="en-US" sz="4800" dirty="0">
              <a:latin typeface="Tajawal" panose="00000500000000000000" pitchFamily="2" charset="-78"/>
              <a:cs typeface="Tajawal" panose="00000500000000000000" pitchFamily="2" charset="-78"/>
            </a:endParaRPr>
          </a:p>
        </p:txBody>
      </p:sp>
      <p:sp>
        <p:nvSpPr>
          <p:cNvPr id="24" name="Text 21"/>
          <p:cNvSpPr/>
          <p:nvPr/>
        </p:nvSpPr>
        <p:spPr>
          <a:xfrm>
            <a:off x="3200400" y="3840480"/>
            <a:ext cx="2560320" cy="457200"/>
          </a:xfrm>
          <a:prstGeom prst="rect">
            <a:avLst/>
          </a:prstGeom>
          <a:noFill/>
          <a:ln/>
        </p:spPr>
        <p:txBody>
          <a:bodyPr wrap="square" rtlCol="0" anchor="ctr"/>
          <a:lstStyle/>
          <a:p>
            <a:pPr marL="0" indent="0" algn="ctr" rtl="1">
              <a:buNone/>
            </a:pPr>
            <a:r>
              <a:rPr lang="en-US" sz="1300" dirty="0">
                <a:solidFill>
                  <a:srgbClr val="5C5E8A"/>
                </a:solidFill>
                <a:latin typeface="Tajawal" panose="00000500000000000000" pitchFamily="2" charset="-78"/>
                <a:ea typeface="Arial" pitchFamily="34" charset="-122"/>
                <a:cs typeface="Tajawal" panose="00000500000000000000" pitchFamily="2" charset="-78"/>
              </a:rPr>
              <a:t>متطوعون</a:t>
            </a:r>
            <a:endParaRPr lang="en-US" sz="1300" dirty="0">
              <a:latin typeface="Tajawal" panose="00000500000000000000" pitchFamily="2" charset="-78"/>
              <a:cs typeface="Tajawal" panose="00000500000000000000" pitchFamily="2" charset="-78"/>
            </a:endParaRPr>
          </a:p>
        </p:txBody>
      </p:sp>
      <p:sp>
        <p:nvSpPr>
          <p:cNvPr id="25" name="Shape 22"/>
          <p:cNvSpPr/>
          <p:nvPr/>
        </p:nvSpPr>
        <p:spPr>
          <a:xfrm>
            <a:off x="365760" y="2834640"/>
            <a:ext cx="2560320" cy="1600200"/>
          </a:xfrm>
          <a:prstGeom prst="rect">
            <a:avLst/>
          </a:prstGeom>
          <a:solidFill>
            <a:srgbClr val="FFFFFF"/>
          </a:solidFill>
          <a:ln w="12700">
            <a:solidFill>
              <a:srgbClr val="FFFFFF"/>
            </a:solidFill>
            <a:prstDash val="solid"/>
          </a:ln>
          <a:effectLst>
            <a:outerShdw blurRad="101600" dist="38100" dir="8100000" algn="bl" rotWithShape="0">
              <a:srgbClr val="000000">
                <a:alpha val="10000"/>
              </a:srgbClr>
            </a:outerShdw>
          </a:effectLst>
        </p:spPr>
        <p:txBody>
          <a:bodyPr/>
          <a:lstStyle/>
          <a:p>
            <a:endParaRPr lang="ar-SA">
              <a:latin typeface="Tajawal" panose="00000500000000000000" pitchFamily="2" charset="-78"/>
              <a:cs typeface="Tajawal" panose="00000500000000000000" pitchFamily="2" charset="-78"/>
            </a:endParaRPr>
          </a:p>
        </p:txBody>
      </p:sp>
      <p:sp>
        <p:nvSpPr>
          <p:cNvPr id="26" name="Shape 23"/>
          <p:cNvSpPr/>
          <p:nvPr/>
        </p:nvSpPr>
        <p:spPr>
          <a:xfrm>
            <a:off x="365760" y="2834640"/>
            <a:ext cx="2560320" cy="164592"/>
          </a:xfrm>
          <a:prstGeom prst="rect">
            <a:avLst/>
          </a:prstGeom>
          <a:solidFill>
            <a:srgbClr val="7B68C8"/>
          </a:solidFill>
          <a:ln w="12700">
            <a:solidFill>
              <a:srgbClr val="7B68C8"/>
            </a:solidFill>
            <a:prstDash val="solid"/>
          </a:ln>
        </p:spPr>
        <p:txBody>
          <a:bodyPr/>
          <a:lstStyle/>
          <a:p>
            <a:endParaRPr lang="ar-SA"/>
          </a:p>
        </p:txBody>
      </p:sp>
      <p:sp>
        <p:nvSpPr>
          <p:cNvPr id="27" name="Text 24"/>
          <p:cNvSpPr/>
          <p:nvPr/>
        </p:nvSpPr>
        <p:spPr>
          <a:xfrm>
            <a:off x="365760" y="3035808"/>
            <a:ext cx="2560320" cy="822960"/>
          </a:xfrm>
          <a:prstGeom prst="rect">
            <a:avLst/>
          </a:prstGeom>
          <a:noFill/>
          <a:ln/>
        </p:spPr>
        <p:txBody>
          <a:bodyPr wrap="square" rtlCol="0" anchor="ctr"/>
          <a:lstStyle/>
          <a:p>
            <a:pPr marL="0" indent="0" algn="ctr">
              <a:buNone/>
            </a:pPr>
            <a:r>
              <a:rPr lang="en-US" sz="4800" b="1" dirty="0">
                <a:solidFill>
                  <a:srgbClr val="7B68C8"/>
                </a:solidFill>
                <a:latin typeface="Tajawal" panose="00000500000000000000" pitchFamily="2" charset="-78"/>
                <a:ea typeface="Arial" pitchFamily="34" charset="-122"/>
                <a:cs typeface="Tajawal" panose="00000500000000000000" pitchFamily="2" charset="-78"/>
              </a:rPr>
              <a:t>4</a:t>
            </a:r>
            <a:endParaRPr lang="en-US" sz="4800" dirty="0">
              <a:latin typeface="Tajawal" panose="00000500000000000000" pitchFamily="2" charset="-78"/>
              <a:cs typeface="Tajawal" panose="00000500000000000000" pitchFamily="2" charset="-78"/>
            </a:endParaRPr>
          </a:p>
        </p:txBody>
      </p:sp>
      <p:sp>
        <p:nvSpPr>
          <p:cNvPr id="28" name="Text 25"/>
          <p:cNvSpPr/>
          <p:nvPr/>
        </p:nvSpPr>
        <p:spPr>
          <a:xfrm>
            <a:off x="365760" y="3840480"/>
            <a:ext cx="2560320" cy="457200"/>
          </a:xfrm>
          <a:prstGeom prst="rect">
            <a:avLst/>
          </a:prstGeom>
          <a:noFill/>
          <a:ln/>
        </p:spPr>
        <p:txBody>
          <a:bodyPr wrap="square" rtlCol="0" anchor="ctr"/>
          <a:lstStyle/>
          <a:p>
            <a:pPr marL="0" indent="0" algn="ctr" rtl="1">
              <a:buNone/>
            </a:pPr>
            <a:r>
              <a:rPr lang="en-US" sz="1300" dirty="0">
                <a:solidFill>
                  <a:srgbClr val="5C5E8A"/>
                </a:solidFill>
                <a:latin typeface="Tajawal" panose="00000500000000000000" pitchFamily="2" charset="-78"/>
                <a:ea typeface="Arial" pitchFamily="34" charset="-122"/>
                <a:cs typeface="Tajawal" panose="00000500000000000000" pitchFamily="2" charset="-78"/>
              </a:rPr>
              <a:t>اجتماعات مجلس إدارة</a:t>
            </a:r>
            <a:endParaRPr lang="en-US" sz="1300" dirty="0">
              <a:latin typeface="Tajawal" panose="00000500000000000000" pitchFamily="2" charset="-78"/>
              <a:cs typeface="Tajawal" panose="00000500000000000000" pitchFamily="2" charset="-78"/>
            </a:endParaRPr>
          </a:p>
        </p:txBody>
      </p:sp>
      <p:pic>
        <p:nvPicPr>
          <p:cNvPr id="29" name="صورة 28">
            <a:extLst>
              <a:ext uri="{FF2B5EF4-FFF2-40B4-BE49-F238E27FC236}">
                <a16:creationId xmlns:a16="http://schemas.microsoft.com/office/drawing/2014/main" id="{A9AEF4FD-4AC2-4ECD-A1E9-04174C156BF4}"/>
              </a:ext>
            </a:extLst>
          </p:cNvPr>
          <p:cNvPicPr>
            <a:picLocks noChangeAspect="1"/>
          </p:cNvPicPr>
          <p:nvPr/>
        </p:nvPicPr>
        <p:blipFill>
          <a:blip r:embed="rId3"/>
          <a:stretch>
            <a:fillRect/>
          </a:stretch>
        </p:blipFill>
        <p:spPr>
          <a:xfrm>
            <a:off x="-448127" y="-446540"/>
            <a:ext cx="1627773" cy="1548518"/>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6257" y="0"/>
            <a:ext cx="9145786" cy="5143500"/>
          </a:xfrm>
          <a:custGeom>
            <a:avLst/>
            <a:gdLst/>
            <a:ahLst/>
            <a:cxnLst/>
            <a:rect l="l" t="t" r="r" b="b"/>
            <a:pathLst>
              <a:path w="16259175" h="9144000">
                <a:moveTo>
                  <a:pt x="0" y="0"/>
                </a:moveTo>
                <a:lnTo>
                  <a:pt x="16259175" y="0"/>
                </a:lnTo>
                <a:lnTo>
                  <a:pt x="16259175" y="9144000"/>
                </a:lnTo>
                <a:lnTo>
                  <a:pt x="0" y="9144000"/>
                </a:lnTo>
                <a:lnTo>
                  <a:pt x="0" y="0"/>
                </a:lnTo>
                <a:close/>
              </a:path>
            </a:pathLst>
          </a:custGeom>
          <a:blipFill>
            <a:blip r:embed="rId2"/>
            <a:stretch>
              <a:fillRect/>
            </a:stretch>
          </a:blipFill>
        </p:spPr>
        <p:txBody>
          <a:bodyPr/>
          <a:lstStyle/>
          <a:p>
            <a:endParaRPr lang="en-US" sz="1013"/>
          </a:p>
        </p:txBody>
      </p:sp>
      <p:sp>
        <p:nvSpPr>
          <p:cNvPr id="3" name="Freeform 3"/>
          <p:cNvSpPr/>
          <p:nvPr/>
        </p:nvSpPr>
        <p:spPr>
          <a:xfrm>
            <a:off x="0" y="0"/>
            <a:ext cx="3268266" cy="4393406"/>
          </a:xfrm>
          <a:custGeom>
            <a:avLst/>
            <a:gdLst/>
            <a:ahLst/>
            <a:cxnLst/>
            <a:rect l="l" t="t" r="r" b="b"/>
            <a:pathLst>
              <a:path w="5810250" h="7810500">
                <a:moveTo>
                  <a:pt x="0" y="0"/>
                </a:moveTo>
                <a:lnTo>
                  <a:pt x="5810250" y="0"/>
                </a:lnTo>
                <a:lnTo>
                  <a:pt x="5810250" y="7810500"/>
                </a:lnTo>
                <a:lnTo>
                  <a:pt x="0" y="7810500"/>
                </a:lnTo>
                <a:lnTo>
                  <a:pt x="0" y="0"/>
                </a:lnTo>
                <a:close/>
              </a:path>
            </a:pathLst>
          </a:custGeom>
          <a:blipFill>
            <a:blip r:embed="rId3"/>
            <a:stretch>
              <a:fillRect/>
            </a:stretch>
          </a:blipFill>
        </p:spPr>
        <p:txBody>
          <a:bodyPr/>
          <a:lstStyle/>
          <a:p>
            <a:endParaRPr lang="en-US" sz="1013"/>
          </a:p>
        </p:txBody>
      </p:sp>
      <p:sp>
        <p:nvSpPr>
          <p:cNvPr id="4" name="Freeform 4"/>
          <p:cNvSpPr/>
          <p:nvPr/>
        </p:nvSpPr>
        <p:spPr>
          <a:xfrm>
            <a:off x="6311503" y="750094"/>
            <a:ext cx="2834283" cy="2678906"/>
          </a:xfrm>
          <a:custGeom>
            <a:avLst/>
            <a:gdLst/>
            <a:ahLst/>
            <a:cxnLst/>
            <a:rect l="l" t="t" r="r" b="b"/>
            <a:pathLst>
              <a:path w="5038725" h="4762500">
                <a:moveTo>
                  <a:pt x="0" y="0"/>
                </a:moveTo>
                <a:lnTo>
                  <a:pt x="5038725" y="0"/>
                </a:lnTo>
                <a:lnTo>
                  <a:pt x="5038725" y="4762500"/>
                </a:lnTo>
                <a:lnTo>
                  <a:pt x="0" y="4762500"/>
                </a:lnTo>
                <a:lnTo>
                  <a:pt x="0" y="0"/>
                </a:lnTo>
                <a:close/>
              </a:path>
            </a:pathLst>
          </a:custGeom>
          <a:blipFill>
            <a:blip r:embed="rId4"/>
            <a:stretch>
              <a:fillRect/>
            </a:stretch>
          </a:blipFill>
        </p:spPr>
        <p:txBody>
          <a:bodyPr/>
          <a:lstStyle/>
          <a:p>
            <a:endParaRPr lang="en-US" sz="1013"/>
          </a:p>
        </p:txBody>
      </p:sp>
      <p:sp>
        <p:nvSpPr>
          <p:cNvPr id="5" name="Freeform 5"/>
          <p:cNvSpPr/>
          <p:nvPr/>
        </p:nvSpPr>
        <p:spPr>
          <a:xfrm>
            <a:off x="0" y="4071937"/>
            <a:ext cx="1634133" cy="1071563"/>
          </a:xfrm>
          <a:custGeom>
            <a:avLst/>
            <a:gdLst/>
            <a:ahLst/>
            <a:cxnLst/>
            <a:rect l="l" t="t" r="r" b="b"/>
            <a:pathLst>
              <a:path w="2905125" h="1905000">
                <a:moveTo>
                  <a:pt x="0" y="0"/>
                </a:moveTo>
                <a:lnTo>
                  <a:pt x="2905125" y="0"/>
                </a:lnTo>
                <a:lnTo>
                  <a:pt x="2905125" y="1905000"/>
                </a:lnTo>
                <a:lnTo>
                  <a:pt x="0" y="1905000"/>
                </a:lnTo>
                <a:lnTo>
                  <a:pt x="0" y="0"/>
                </a:lnTo>
                <a:close/>
              </a:path>
            </a:pathLst>
          </a:custGeom>
          <a:blipFill>
            <a:blip r:embed="rId5"/>
            <a:stretch>
              <a:fillRect/>
            </a:stretch>
          </a:blipFill>
        </p:spPr>
        <p:txBody>
          <a:bodyPr/>
          <a:lstStyle/>
          <a:p>
            <a:endParaRPr lang="en-US" sz="1013"/>
          </a:p>
        </p:txBody>
      </p:sp>
      <p:sp>
        <p:nvSpPr>
          <p:cNvPr id="6" name="Freeform 6"/>
          <p:cNvSpPr/>
          <p:nvPr/>
        </p:nvSpPr>
        <p:spPr>
          <a:xfrm>
            <a:off x="7511653" y="3750469"/>
            <a:ext cx="1634133" cy="1393031"/>
          </a:xfrm>
          <a:custGeom>
            <a:avLst/>
            <a:gdLst/>
            <a:ahLst/>
            <a:cxnLst/>
            <a:rect l="l" t="t" r="r" b="b"/>
            <a:pathLst>
              <a:path w="2905125" h="2476500">
                <a:moveTo>
                  <a:pt x="0" y="0"/>
                </a:moveTo>
                <a:lnTo>
                  <a:pt x="2905125" y="0"/>
                </a:lnTo>
                <a:lnTo>
                  <a:pt x="2905125" y="2476500"/>
                </a:lnTo>
                <a:lnTo>
                  <a:pt x="0" y="2476500"/>
                </a:lnTo>
                <a:lnTo>
                  <a:pt x="0" y="0"/>
                </a:lnTo>
                <a:close/>
              </a:path>
            </a:pathLst>
          </a:custGeom>
          <a:blipFill>
            <a:blip r:embed="rId6"/>
            <a:stretch>
              <a:fillRect/>
            </a:stretch>
          </a:blipFill>
        </p:spPr>
        <p:txBody>
          <a:bodyPr/>
          <a:lstStyle/>
          <a:p>
            <a:endParaRPr lang="en-US" sz="1013"/>
          </a:p>
        </p:txBody>
      </p:sp>
      <p:sp>
        <p:nvSpPr>
          <p:cNvPr id="7" name="Freeform 7"/>
          <p:cNvSpPr/>
          <p:nvPr/>
        </p:nvSpPr>
        <p:spPr>
          <a:xfrm>
            <a:off x="2721769" y="1071562"/>
            <a:ext cx="3702248" cy="1071563"/>
          </a:xfrm>
          <a:custGeom>
            <a:avLst/>
            <a:gdLst/>
            <a:ahLst/>
            <a:cxnLst/>
            <a:rect l="l" t="t" r="r" b="b"/>
            <a:pathLst>
              <a:path w="6581775" h="1905000">
                <a:moveTo>
                  <a:pt x="0" y="0"/>
                </a:moveTo>
                <a:lnTo>
                  <a:pt x="6581775" y="0"/>
                </a:lnTo>
                <a:lnTo>
                  <a:pt x="6581775" y="1905000"/>
                </a:lnTo>
                <a:lnTo>
                  <a:pt x="0" y="1905000"/>
                </a:lnTo>
                <a:lnTo>
                  <a:pt x="0" y="0"/>
                </a:lnTo>
                <a:close/>
              </a:path>
            </a:pathLst>
          </a:custGeom>
          <a:blipFill>
            <a:blip r:embed="rId7"/>
            <a:stretch>
              <a:fillRect/>
            </a:stretch>
          </a:blipFill>
        </p:spPr>
        <p:txBody>
          <a:bodyPr/>
          <a:lstStyle/>
          <a:p>
            <a:endParaRPr lang="en-US" sz="1013"/>
          </a:p>
        </p:txBody>
      </p:sp>
      <p:sp>
        <p:nvSpPr>
          <p:cNvPr id="8" name="Freeform 8"/>
          <p:cNvSpPr/>
          <p:nvPr/>
        </p:nvSpPr>
        <p:spPr>
          <a:xfrm>
            <a:off x="3155752" y="2035969"/>
            <a:ext cx="2834283" cy="964406"/>
          </a:xfrm>
          <a:custGeom>
            <a:avLst/>
            <a:gdLst/>
            <a:ahLst/>
            <a:cxnLst/>
            <a:rect l="l" t="t" r="r" b="b"/>
            <a:pathLst>
              <a:path w="5038725" h="1714500">
                <a:moveTo>
                  <a:pt x="0" y="0"/>
                </a:moveTo>
                <a:lnTo>
                  <a:pt x="5038725" y="0"/>
                </a:lnTo>
                <a:lnTo>
                  <a:pt x="5038725" y="1714500"/>
                </a:lnTo>
                <a:lnTo>
                  <a:pt x="0" y="1714500"/>
                </a:lnTo>
                <a:lnTo>
                  <a:pt x="0" y="0"/>
                </a:lnTo>
                <a:close/>
              </a:path>
            </a:pathLst>
          </a:custGeom>
          <a:blipFill>
            <a:blip r:embed="rId8"/>
            <a:stretch>
              <a:fillRect/>
            </a:stretch>
          </a:blipFill>
        </p:spPr>
        <p:txBody>
          <a:bodyPr/>
          <a:lstStyle/>
          <a:p>
            <a:endParaRPr lang="en-US" sz="1013"/>
          </a:p>
        </p:txBody>
      </p:sp>
      <p:sp>
        <p:nvSpPr>
          <p:cNvPr id="9" name="Freeform 9"/>
          <p:cNvSpPr/>
          <p:nvPr/>
        </p:nvSpPr>
        <p:spPr>
          <a:xfrm>
            <a:off x="3589735" y="2893219"/>
            <a:ext cx="1966317" cy="964406"/>
          </a:xfrm>
          <a:custGeom>
            <a:avLst/>
            <a:gdLst/>
            <a:ahLst/>
            <a:cxnLst/>
            <a:rect l="l" t="t" r="r" b="b"/>
            <a:pathLst>
              <a:path w="3495675" h="1714500">
                <a:moveTo>
                  <a:pt x="0" y="0"/>
                </a:moveTo>
                <a:lnTo>
                  <a:pt x="3495675" y="0"/>
                </a:lnTo>
                <a:lnTo>
                  <a:pt x="3495675" y="1714500"/>
                </a:lnTo>
                <a:lnTo>
                  <a:pt x="0" y="1714500"/>
                </a:lnTo>
                <a:lnTo>
                  <a:pt x="0" y="0"/>
                </a:lnTo>
                <a:close/>
              </a:path>
            </a:pathLst>
          </a:custGeom>
          <a:blipFill>
            <a:blip r:embed="rId9"/>
            <a:stretch>
              <a:fillRect/>
            </a:stretch>
          </a:blipFill>
        </p:spPr>
        <p:txBody>
          <a:bodyPr/>
          <a:lstStyle/>
          <a:p>
            <a:endParaRPr lang="en-US" sz="1013"/>
          </a:p>
        </p:txBody>
      </p:sp>
      <p:sp>
        <p:nvSpPr>
          <p:cNvPr id="10" name="Freeform 10"/>
          <p:cNvSpPr/>
          <p:nvPr/>
        </p:nvSpPr>
        <p:spPr>
          <a:xfrm>
            <a:off x="2282429" y="3214687"/>
            <a:ext cx="1419820" cy="321469"/>
          </a:xfrm>
          <a:custGeom>
            <a:avLst/>
            <a:gdLst/>
            <a:ahLst/>
            <a:cxnLst/>
            <a:rect l="l" t="t" r="r" b="b"/>
            <a:pathLst>
              <a:path w="2524125" h="571500">
                <a:moveTo>
                  <a:pt x="0" y="0"/>
                </a:moveTo>
                <a:lnTo>
                  <a:pt x="2524125" y="0"/>
                </a:lnTo>
                <a:lnTo>
                  <a:pt x="2524125" y="571500"/>
                </a:lnTo>
                <a:lnTo>
                  <a:pt x="0" y="571500"/>
                </a:lnTo>
                <a:lnTo>
                  <a:pt x="0" y="0"/>
                </a:lnTo>
                <a:close/>
              </a:path>
            </a:pathLst>
          </a:custGeom>
          <a:blipFill>
            <a:blip r:embed="rId10"/>
            <a:stretch>
              <a:fillRect/>
            </a:stretch>
          </a:blipFill>
        </p:spPr>
        <p:txBody>
          <a:bodyPr/>
          <a:lstStyle/>
          <a:p>
            <a:endParaRPr lang="en-US" sz="1013"/>
          </a:p>
        </p:txBody>
      </p:sp>
      <p:sp>
        <p:nvSpPr>
          <p:cNvPr id="11" name="Freeform 11"/>
          <p:cNvSpPr/>
          <p:nvPr/>
        </p:nvSpPr>
        <p:spPr>
          <a:xfrm>
            <a:off x="2721769" y="3536156"/>
            <a:ext cx="980480" cy="321469"/>
          </a:xfrm>
          <a:custGeom>
            <a:avLst/>
            <a:gdLst/>
            <a:ahLst/>
            <a:cxnLst/>
            <a:rect l="l" t="t" r="r" b="b"/>
            <a:pathLst>
              <a:path w="1743075" h="571500">
                <a:moveTo>
                  <a:pt x="0" y="0"/>
                </a:moveTo>
                <a:lnTo>
                  <a:pt x="1743075" y="0"/>
                </a:lnTo>
                <a:lnTo>
                  <a:pt x="1743075" y="571500"/>
                </a:lnTo>
                <a:lnTo>
                  <a:pt x="0" y="571500"/>
                </a:lnTo>
                <a:lnTo>
                  <a:pt x="0" y="0"/>
                </a:lnTo>
                <a:close/>
              </a:path>
            </a:pathLst>
          </a:custGeom>
          <a:blipFill>
            <a:blip r:embed="rId11"/>
            <a:stretch>
              <a:fillRect/>
            </a:stretch>
          </a:blipFill>
        </p:spPr>
        <p:txBody>
          <a:bodyPr/>
          <a:lstStyle/>
          <a:p>
            <a:endParaRPr lang="en-US" sz="1013"/>
          </a:p>
        </p:txBody>
      </p:sp>
      <p:sp>
        <p:nvSpPr>
          <p:cNvPr id="12" name="TextBox 12"/>
          <p:cNvSpPr txBox="1"/>
          <p:nvPr/>
        </p:nvSpPr>
        <p:spPr>
          <a:xfrm>
            <a:off x="3406141" y="425953"/>
            <a:ext cx="5209190" cy="371384"/>
          </a:xfrm>
          <a:prstGeom prst="rect">
            <a:avLst/>
          </a:prstGeom>
        </p:spPr>
        <p:txBody>
          <a:bodyPr wrap="square" lIns="0" tIns="0" rIns="0" bIns="0" rtlCol="0" anchor="t">
            <a:spAutoFit/>
          </a:bodyPr>
          <a:lstStyle/>
          <a:p>
            <a:pPr algn="r" rtl="1">
              <a:lnSpc>
                <a:spcPts val="3013"/>
              </a:lnSpc>
            </a:pPr>
            <a:r>
              <a:rPr lang="ar-EG" sz="2152" dirty="0">
                <a:solidFill>
                  <a:srgbClr val="002352"/>
                </a:solidFill>
                <a:latin typeface="Tajawal" panose="00000500000000000000" pitchFamily="2" charset="-78"/>
                <a:ea typeface="Madani Arabic"/>
                <a:cs typeface="Tajawal" panose="00000500000000000000" pitchFamily="2" charset="-78"/>
                <a:sym typeface="Madani Arabic"/>
                <a:rtl/>
              </a:rPr>
              <a:t>الأثر الأولي لعام </a:t>
            </a:r>
            <a:r>
              <a:rPr lang="en-US" sz="2152" dirty="0">
                <a:solidFill>
                  <a:srgbClr val="002352"/>
                </a:solidFill>
                <a:latin typeface="Tajawal" panose="00000500000000000000" pitchFamily="2" charset="-78"/>
                <a:ea typeface="Madani Arabic"/>
                <a:cs typeface="Tajawal" panose="00000500000000000000" pitchFamily="2" charset="-78"/>
                <a:sym typeface="Madani Arabic"/>
              </a:rPr>
              <a:t>2025</a:t>
            </a:r>
            <a:r>
              <a:rPr lang="ar-EG" sz="2152" dirty="0">
                <a:solidFill>
                  <a:srgbClr val="002352"/>
                </a:solidFill>
                <a:latin typeface="Tajawal" panose="00000500000000000000" pitchFamily="2" charset="-78"/>
                <a:ea typeface="Madani Arabic"/>
                <a:cs typeface="Tajawal" panose="00000500000000000000" pitchFamily="2" charset="-78"/>
                <a:sym typeface="Madani Arabic"/>
                <a:rtl/>
              </a:rPr>
              <a:t>: قدرات صُممت لتتوسع</a:t>
            </a:r>
          </a:p>
        </p:txBody>
      </p:sp>
      <p:sp>
        <p:nvSpPr>
          <p:cNvPr id="13" name="TextBox 13"/>
          <p:cNvSpPr txBox="1"/>
          <p:nvPr/>
        </p:nvSpPr>
        <p:spPr>
          <a:xfrm>
            <a:off x="3905251" y="1536153"/>
            <a:ext cx="1335285" cy="352661"/>
          </a:xfrm>
          <a:prstGeom prst="rect">
            <a:avLst/>
          </a:prstGeom>
        </p:spPr>
        <p:txBody>
          <a:bodyPr lIns="0" tIns="0" rIns="0" bIns="0" rtlCol="0" anchor="t">
            <a:spAutoFit/>
          </a:bodyPr>
          <a:lstStyle/>
          <a:p>
            <a:pPr algn="ctr" rtl="1">
              <a:lnSpc>
                <a:spcPts val="1419"/>
              </a:lnSpc>
            </a:pPr>
            <a:r>
              <a:rPr lang="en-US" sz="1135">
                <a:solidFill>
                  <a:srgbClr val="FFFFFF"/>
                </a:solidFill>
                <a:latin typeface="Madani Arabic"/>
                <a:ea typeface="Madani Arabic"/>
                <a:cs typeface="Madani Arabic"/>
                <a:sym typeface="Madani Arabic"/>
              </a:rPr>
              <a:t>5</a:t>
            </a:r>
            <a:r>
              <a:rPr lang="ar-EG" sz="1135">
                <a:solidFill>
                  <a:srgbClr val="FFFFFF"/>
                </a:solidFill>
                <a:latin typeface="Madani Arabic"/>
                <a:ea typeface="Madani Arabic"/>
                <a:cs typeface="Madani Arabic"/>
                <a:sym typeface="Madani Arabic"/>
                <a:rtl/>
              </a:rPr>
              <a:t> برامج نوعية مُصممة ومكتملة الخطط.</a:t>
            </a:r>
          </a:p>
        </p:txBody>
      </p:sp>
      <p:sp>
        <p:nvSpPr>
          <p:cNvPr id="14" name="TextBox 14"/>
          <p:cNvSpPr txBox="1"/>
          <p:nvPr/>
        </p:nvSpPr>
        <p:spPr>
          <a:xfrm>
            <a:off x="4243645" y="2186288"/>
            <a:ext cx="658497" cy="217624"/>
          </a:xfrm>
          <a:prstGeom prst="rect">
            <a:avLst/>
          </a:prstGeom>
        </p:spPr>
        <p:txBody>
          <a:bodyPr lIns="0" tIns="0" rIns="0" bIns="0" rtlCol="0" anchor="t">
            <a:spAutoFit/>
          </a:bodyPr>
          <a:lstStyle/>
          <a:p>
            <a:pPr algn="ctr" rtl="1">
              <a:lnSpc>
                <a:spcPts val="1840"/>
              </a:lnSpc>
            </a:pPr>
            <a:r>
              <a:rPr lang="ar-EG" sz="1315" dirty="0">
                <a:solidFill>
                  <a:schemeClr val="bg1"/>
                </a:solidFill>
                <a:latin typeface="Madani Arabic"/>
                <a:ea typeface="Madani Arabic"/>
                <a:cs typeface="Madani Arabic"/>
                <a:sym typeface="Madani Arabic"/>
                <a:rtl/>
              </a:rPr>
              <a:t>التنفيذ</a:t>
            </a:r>
          </a:p>
        </p:txBody>
      </p:sp>
      <p:sp>
        <p:nvSpPr>
          <p:cNvPr id="15" name="TextBox 15"/>
          <p:cNvSpPr txBox="1"/>
          <p:nvPr/>
        </p:nvSpPr>
        <p:spPr>
          <a:xfrm>
            <a:off x="3950980" y="2515512"/>
            <a:ext cx="1243827" cy="401585"/>
          </a:xfrm>
          <a:prstGeom prst="rect">
            <a:avLst/>
          </a:prstGeom>
        </p:spPr>
        <p:txBody>
          <a:bodyPr lIns="0" tIns="0" rIns="0" bIns="0" rtlCol="0" anchor="t">
            <a:spAutoFit/>
          </a:bodyPr>
          <a:lstStyle/>
          <a:p>
            <a:pPr algn="ctr" rtl="1">
              <a:lnSpc>
                <a:spcPts val="1568"/>
              </a:lnSpc>
            </a:pPr>
            <a:r>
              <a:rPr lang="en-US" sz="1254" dirty="0">
                <a:solidFill>
                  <a:schemeClr val="bg1"/>
                </a:solidFill>
                <a:latin typeface="Madani Arabic"/>
                <a:ea typeface="Madani Arabic"/>
                <a:cs typeface="Madani Arabic"/>
                <a:sym typeface="Madani Arabic"/>
              </a:rPr>
              <a:t>1</a:t>
            </a:r>
            <a:r>
              <a:rPr lang="ar-EG" sz="1254" dirty="0">
                <a:solidFill>
                  <a:schemeClr val="bg1"/>
                </a:solidFill>
                <a:latin typeface="Madani Arabic"/>
                <a:ea typeface="Madani Arabic"/>
                <a:cs typeface="Madani Arabic"/>
                <a:sym typeface="Madani Arabic"/>
                <a:rtl/>
              </a:rPr>
              <a:t> برنامج تجريبي مُنفذ (ب</a:t>
            </a:r>
            <a:r>
              <a:rPr lang="ar-SA" sz="1254" dirty="0">
                <a:solidFill>
                  <a:schemeClr val="bg1"/>
                </a:solidFill>
                <a:latin typeface="Madani Arabic"/>
                <a:ea typeface="Madani Arabic"/>
                <a:cs typeface="Madani Arabic"/>
                <a:sym typeface="Madani Arabic"/>
                <a:rtl/>
              </a:rPr>
              <a:t>ن</a:t>
            </a:r>
            <a:r>
              <a:rPr lang="ar-EG" sz="1254" dirty="0">
                <a:solidFill>
                  <a:schemeClr val="bg1"/>
                </a:solidFill>
                <a:latin typeface="Madani Arabic"/>
                <a:ea typeface="Madani Arabic"/>
                <a:cs typeface="Madani Arabic"/>
                <a:sym typeface="Madani Arabic"/>
                <a:rtl/>
              </a:rPr>
              <a:t>جاح فائق).</a:t>
            </a:r>
          </a:p>
        </p:txBody>
      </p:sp>
      <p:sp>
        <p:nvSpPr>
          <p:cNvPr id="16" name="TextBox 16"/>
          <p:cNvSpPr txBox="1"/>
          <p:nvPr/>
        </p:nvSpPr>
        <p:spPr>
          <a:xfrm>
            <a:off x="4088166" y="3106974"/>
            <a:ext cx="969454" cy="217624"/>
          </a:xfrm>
          <a:prstGeom prst="rect">
            <a:avLst/>
          </a:prstGeom>
        </p:spPr>
        <p:txBody>
          <a:bodyPr lIns="0" tIns="0" rIns="0" bIns="0" rtlCol="0" anchor="t">
            <a:spAutoFit/>
          </a:bodyPr>
          <a:lstStyle/>
          <a:p>
            <a:pPr algn="ctr" rtl="1">
              <a:lnSpc>
                <a:spcPts val="1840"/>
              </a:lnSpc>
            </a:pPr>
            <a:r>
              <a:rPr lang="ar-EG" sz="1315">
                <a:solidFill>
                  <a:srgbClr val="002352"/>
                </a:solidFill>
                <a:latin typeface="Madani Arabic"/>
                <a:ea typeface="Madani Arabic"/>
                <a:cs typeface="Madani Arabic"/>
                <a:sym typeface="Madani Arabic"/>
                <a:rtl/>
              </a:rPr>
              <a:t>المستفيدون</a:t>
            </a:r>
          </a:p>
        </p:txBody>
      </p:sp>
      <p:sp>
        <p:nvSpPr>
          <p:cNvPr id="17" name="TextBox 17"/>
          <p:cNvSpPr txBox="1"/>
          <p:nvPr/>
        </p:nvSpPr>
        <p:spPr>
          <a:xfrm>
            <a:off x="1664533" y="3289705"/>
            <a:ext cx="658497" cy="179986"/>
          </a:xfrm>
          <a:prstGeom prst="rect">
            <a:avLst/>
          </a:prstGeom>
        </p:spPr>
        <p:txBody>
          <a:bodyPr lIns="0" tIns="0" rIns="0" bIns="0" rtlCol="0" anchor="t">
            <a:spAutoFit/>
          </a:bodyPr>
          <a:lstStyle/>
          <a:p>
            <a:pPr algn="ctr" rtl="1">
              <a:lnSpc>
                <a:spcPts val="1477"/>
              </a:lnSpc>
            </a:pPr>
            <a:r>
              <a:rPr lang="ar-EG" sz="1055">
                <a:solidFill>
                  <a:srgbClr val="002352"/>
                </a:solidFill>
                <a:latin typeface="Madani Arabic"/>
                <a:ea typeface="Madani Arabic"/>
                <a:cs typeface="Madani Arabic"/>
                <a:sym typeface="Madani Arabic"/>
                <a:rtl/>
              </a:rPr>
              <a:t>الذكور: </a:t>
            </a:r>
            <a:r>
              <a:rPr lang="en-US" sz="1055">
                <a:solidFill>
                  <a:srgbClr val="002352"/>
                </a:solidFill>
                <a:latin typeface="Madani Arabic"/>
                <a:ea typeface="Madani Arabic"/>
                <a:cs typeface="Madani Arabic"/>
                <a:sym typeface="Madani Arabic"/>
              </a:rPr>
              <a:t>100</a:t>
            </a:r>
          </a:p>
        </p:txBody>
      </p:sp>
      <p:sp>
        <p:nvSpPr>
          <p:cNvPr id="18" name="TextBox 18"/>
          <p:cNvSpPr txBox="1"/>
          <p:nvPr/>
        </p:nvSpPr>
        <p:spPr>
          <a:xfrm>
            <a:off x="2213280" y="3571848"/>
            <a:ext cx="603622" cy="216278"/>
          </a:xfrm>
          <a:prstGeom prst="rect">
            <a:avLst/>
          </a:prstGeom>
        </p:spPr>
        <p:txBody>
          <a:bodyPr lIns="0" tIns="0" rIns="0" bIns="0" rtlCol="0" anchor="t">
            <a:spAutoFit/>
          </a:bodyPr>
          <a:lstStyle/>
          <a:p>
            <a:pPr algn="ctr" rtl="1">
              <a:lnSpc>
                <a:spcPts val="1784"/>
              </a:lnSpc>
            </a:pPr>
            <a:r>
              <a:rPr lang="ar-EG" sz="1275">
                <a:solidFill>
                  <a:srgbClr val="002352"/>
                </a:solidFill>
                <a:latin typeface="Madani Arabic"/>
                <a:ea typeface="Madani Arabic"/>
                <a:cs typeface="Madani Arabic"/>
                <a:sym typeface="Madani Arabic"/>
                <a:rtl/>
              </a:rPr>
              <a:t>الإناث: </a:t>
            </a:r>
            <a:r>
              <a:rPr lang="en-US" sz="1275">
                <a:solidFill>
                  <a:srgbClr val="002352"/>
                </a:solidFill>
                <a:latin typeface="Madani Arabic"/>
                <a:ea typeface="Madani Arabic"/>
                <a:cs typeface="Madani Arabic"/>
                <a:sym typeface="Madani Arabic"/>
              </a:rPr>
              <a:t>61</a:t>
            </a:r>
          </a:p>
        </p:txBody>
      </p:sp>
      <p:sp>
        <p:nvSpPr>
          <p:cNvPr id="19" name="TextBox 19"/>
          <p:cNvSpPr txBox="1"/>
          <p:nvPr/>
        </p:nvSpPr>
        <p:spPr>
          <a:xfrm>
            <a:off x="1271095" y="4020409"/>
            <a:ext cx="6716111" cy="769441"/>
          </a:xfrm>
          <a:prstGeom prst="rect">
            <a:avLst/>
          </a:prstGeom>
        </p:spPr>
        <p:txBody>
          <a:bodyPr wrap="square" lIns="0" tIns="0" rIns="0" bIns="0" rtlCol="0" anchor="t">
            <a:spAutoFit/>
          </a:bodyPr>
          <a:lstStyle/>
          <a:p>
            <a:pPr algn="r" rtl="1">
              <a:lnSpc>
                <a:spcPts val="1952"/>
              </a:lnSpc>
            </a:pPr>
            <a:r>
              <a:rPr lang="ar-EG" sz="1600" b="1" dirty="0">
                <a:solidFill>
                  <a:srgbClr val="002352"/>
                </a:solidFill>
                <a:latin typeface="Tajawal" panose="00000500000000000000" pitchFamily="2" charset="-78"/>
                <a:ea typeface="Madani Arabic"/>
                <a:cs typeface="Tajawal" panose="00000500000000000000" pitchFamily="2" charset="-78"/>
                <a:sym typeface="Madani Arabic"/>
                <a:rtl/>
              </a:rPr>
              <a:t>إذا كان تنفيذ برنامج واحد فقط قد أثمر عن خدمة </a:t>
            </a:r>
            <a:r>
              <a:rPr lang="en-US" sz="1600" b="1" dirty="0">
                <a:solidFill>
                  <a:srgbClr val="002352"/>
                </a:solidFill>
                <a:latin typeface="Tajawal" panose="00000500000000000000" pitchFamily="2" charset="-78"/>
                <a:ea typeface="Madani Arabic"/>
                <a:cs typeface="Tajawal" panose="00000500000000000000" pitchFamily="2" charset="-78"/>
                <a:sym typeface="Madani Arabic"/>
              </a:rPr>
              <a:t>161</a:t>
            </a:r>
            <a:r>
              <a:rPr lang="ar-EG" sz="1600" b="1" dirty="0">
                <a:solidFill>
                  <a:srgbClr val="002352"/>
                </a:solidFill>
                <a:latin typeface="Tajawal" panose="00000500000000000000" pitchFamily="2" charset="-78"/>
                <a:ea typeface="Madani Arabic"/>
                <a:cs typeface="Tajawal" panose="00000500000000000000" pitchFamily="2" charset="-78"/>
                <a:sym typeface="Madani Arabic"/>
                <a:rtl/>
              </a:rPr>
              <a:t> مستفيداً، فإن اكتمال التمويل للبرامج الخمسة الجاهزة سيضاعف الأثر التعليمي </a:t>
            </a:r>
            <a:r>
              <a:rPr lang="ar-SA" sz="1600" b="1" dirty="0">
                <a:solidFill>
                  <a:srgbClr val="002352"/>
                </a:solidFill>
                <a:latin typeface="Tajawal" panose="00000500000000000000" pitchFamily="2" charset="-78"/>
                <a:ea typeface="Madani Arabic"/>
                <a:cs typeface="Tajawal" panose="00000500000000000000" pitchFamily="2" charset="-78"/>
                <a:sym typeface="Madani Arabic"/>
                <a:rtl/>
              </a:rPr>
              <a:t>والمجتمعي </a:t>
            </a:r>
            <a:r>
              <a:rPr lang="ar-EG" sz="1600" b="1" dirty="0">
                <a:solidFill>
                  <a:srgbClr val="002352"/>
                </a:solidFill>
                <a:latin typeface="Tajawal" panose="00000500000000000000" pitchFamily="2" charset="-78"/>
                <a:ea typeface="Madani Arabic"/>
                <a:cs typeface="Tajawal" panose="00000500000000000000" pitchFamily="2" charset="-78"/>
                <a:sym typeface="Madani Arabic"/>
                <a:rtl/>
              </a:rPr>
              <a:t>بشكل </a:t>
            </a:r>
            <a:r>
              <a:rPr lang="ar-SA" sz="1600" b="1" dirty="0">
                <a:solidFill>
                  <a:srgbClr val="002352"/>
                </a:solidFill>
                <a:latin typeface="Tajawal" panose="00000500000000000000" pitchFamily="2" charset="-78"/>
                <a:ea typeface="Madani Arabic"/>
                <a:cs typeface="Tajawal" panose="00000500000000000000" pitchFamily="2" charset="-78"/>
                <a:sym typeface="Madani Arabic"/>
                <a:rtl/>
              </a:rPr>
              <a:t>مميز في أداء الجمعية </a:t>
            </a:r>
            <a:r>
              <a:rPr lang="ar-EG" sz="1600" b="1" dirty="0">
                <a:solidFill>
                  <a:srgbClr val="002352"/>
                </a:solidFill>
                <a:latin typeface="Tajawal" panose="00000500000000000000" pitchFamily="2" charset="-78"/>
                <a:ea typeface="Madani Arabic"/>
                <a:cs typeface="Tajawal" panose="00000500000000000000" pitchFamily="2" charset="-78"/>
                <a:sym typeface="Madani Arabic"/>
                <a:rtl/>
              </a:rPr>
              <a:t>.</a:t>
            </a:r>
          </a:p>
        </p:txBody>
      </p:sp>
      <p:sp>
        <p:nvSpPr>
          <p:cNvPr id="20" name="TextBox 20"/>
          <p:cNvSpPr txBox="1"/>
          <p:nvPr/>
        </p:nvSpPr>
        <p:spPr>
          <a:xfrm>
            <a:off x="4243645" y="1265601"/>
            <a:ext cx="658497" cy="217624"/>
          </a:xfrm>
          <a:prstGeom prst="rect">
            <a:avLst/>
          </a:prstGeom>
        </p:spPr>
        <p:txBody>
          <a:bodyPr lIns="0" tIns="0" rIns="0" bIns="0" rtlCol="0" anchor="t">
            <a:spAutoFit/>
          </a:bodyPr>
          <a:lstStyle/>
          <a:p>
            <a:pPr algn="ctr" rtl="1">
              <a:lnSpc>
                <a:spcPts val="1840"/>
              </a:lnSpc>
            </a:pPr>
            <a:r>
              <a:rPr lang="ar-EG" sz="1315">
                <a:solidFill>
                  <a:srgbClr val="FFFFFF"/>
                </a:solidFill>
                <a:latin typeface="Madani Arabic"/>
                <a:ea typeface="Madani Arabic"/>
                <a:cs typeface="Madani Arabic"/>
                <a:sym typeface="Madani Arabic"/>
                <a:rtl/>
              </a:rPr>
              <a:t>الجاهزية</a:t>
            </a:r>
          </a:p>
        </p:txBody>
      </p:sp>
      <p:sp>
        <p:nvSpPr>
          <p:cNvPr id="21" name="TextBox 21"/>
          <p:cNvSpPr txBox="1"/>
          <p:nvPr/>
        </p:nvSpPr>
        <p:spPr>
          <a:xfrm>
            <a:off x="4161333" y="3441494"/>
            <a:ext cx="823121" cy="378437"/>
          </a:xfrm>
          <a:prstGeom prst="rect">
            <a:avLst/>
          </a:prstGeom>
        </p:spPr>
        <p:txBody>
          <a:bodyPr lIns="0" tIns="0" rIns="0" bIns="0" rtlCol="0" anchor="t">
            <a:spAutoFit/>
          </a:bodyPr>
          <a:lstStyle/>
          <a:p>
            <a:pPr algn="ctr" rtl="1">
              <a:lnSpc>
                <a:spcPts val="1544"/>
              </a:lnSpc>
            </a:pPr>
            <a:r>
              <a:rPr lang="en-US" sz="1235">
                <a:solidFill>
                  <a:srgbClr val="002352"/>
                </a:solidFill>
                <a:latin typeface="Madani Arabic"/>
                <a:ea typeface="Madani Arabic"/>
                <a:cs typeface="Madani Arabic"/>
                <a:sym typeface="Madani Arabic"/>
              </a:rPr>
              <a:t>161</a:t>
            </a:r>
            <a:r>
              <a:rPr lang="ar-EG" sz="1235">
                <a:solidFill>
                  <a:srgbClr val="002352"/>
                </a:solidFill>
                <a:latin typeface="Madani Arabic"/>
                <a:ea typeface="Madani Arabic"/>
                <a:cs typeface="Madani Arabic"/>
                <a:sym typeface="Madani Arabic"/>
                <a:rtl/>
              </a:rPr>
              <a:t> مستفيداً إجمالياً.</a:t>
            </a:r>
          </a:p>
        </p:txBody>
      </p:sp>
      <p:pic>
        <p:nvPicPr>
          <p:cNvPr id="24" name="صورة 23">
            <a:extLst>
              <a:ext uri="{FF2B5EF4-FFF2-40B4-BE49-F238E27FC236}">
                <a16:creationId xmlns:a16="http://schemas.microsoft.com/office/drawing/2014/main" id="{5118F8B4-2AB1-44B1-BC79-C11B4E8E2D86}"/>
              </a:ext>
            </a:extLst>
          </p:cNvPr>
          <p:cNvPicPr>
            <a:picLocks noChangeAspect="1"/>
          </p:cNvPicPr>
          <p:nvPr/>
        </p:nvPicPr>
        <p:blipFill>
          <a:blip r:embed="rId12"/>
          <a:stretch>
            <a:fillRect/>
          </a:stretch>
        </p:blipFill>
        <p:spPr>
          <a:xfrm>
            <a:off x="-288266" y="-174105"/>
            <a:ext cx="1633870" cy="1548518"/>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9715"/>
            <a:ext cx="9144000" cy="5143500"/>
          </a:xfrm>
          <a:custGeom>
            <a:avLst/>
            <a:gdLst/>
            <a:ahLst/>
            <a:cxnLst/>
            <a:rect l="l" t="t" r="r" b="b"/>
            <a:pathLst>
              <a:path w="9144000" h="5143500">
                <a:moveTo>
                  <a:pt x="0" y="0"/>
                </a:moveTo>
                <a:lnTo>
                  <a:pt x="9144000" y="0"/>
                </a:lnTo>
                <a:lnTo>
                  <a:pt x="9144000" y="5143500"/>
                </a:lnTo>
                <a:lnTo>
                  <a:pt x="0" y="5143500"/>
                </a:lnTo>
                <a:lnTo>
                  <a:pt x="0" y="0"/>
                </a:lnTo>
                <a:close/>
              </a:path>
            </a:pathLst>
          </a:custGeom>
          <a:blipFill>
            <a:blip r:embed="rId2"/>
            <a:stretch>
              <a:fillRect/>
            </a:stretch>
          </a:blipFill>
        </p:spPr>
        <p:txBody>
          <a:bodyPr/>
          <a:lstStyle/>
          <a:p>
            <a:endParaRPr lang="en-US"/>
          </a:p>
        </p:txBody>
      </p:sp>
      <p:sp>
        <p:nvSpPr>
          <p:cNvPr id="3" name="Freeform 3"/>
          <p:cNvSpPr/>
          <p:nvPr/>
        </p:nvSpPr>
        <p:spPr>
          <a:xfrm>
            <a:off x="0" y="0"/>
            <a:ext cx="1419225" cy="1076325"/>
          </a:xfrm>
          <a:custGeom>
            <a:avLst/>
            <a:gdLst/>
            <a:ahLst/>
            <a:cxnLst/>
            <a:rect l="l" t="t" r="r" b="b"/>
            <a:pathLst>
              <a:path w="1419225" h="1076325">
                <a:moveTo>
                  <a:pt x="0" y="0"/>
                </a:moveTo>
                <a:lnTo>
                  <a:pt x="1419225" y="0"/>
                </a:lnTo>
                <a:lnTo>
                  <a:pt x="1419225" y="1076325"/>
                </a:lnTo>
                <a:lnTo>
                  <a:pt x="0" y="1076325"/>
                </a:lnTo>
                <a:lnTo>
                  <a:pt x="0" y="0"/>
                </a:lnTo>
                <a:close/>
              </a:path>
            </a:pathLst>
          </a:custGeom>
          <a:blipFill>
            <a:blip r:embed="rId3"/>
            <a:stretch>
              <a:fillRect/>
            </a:stretch>
          </a:blipFill>
        </p:spPr>
        <p:txBody>
          <a:bodyPr/>
          <a:lstStyle/>
          <a:p>
            <a:endParaRPr lang="en-US"/>
          </a:p>
        </p:txBody>
      </p:sp>
      <p:sp>
        <p:nvSpPr>
          <p:cNvPr id="4" name="Freeform 4"/>
          <p:cNvSpPr/>
          <p:nvPr/>
        </p:nvSpPr>
        <p:spPr>
          <a:xfrm>
            <a:off x="0" y="3429000"/>
            <a:ext cx="1857375" cy="971550"/>
          </a:xfrm>
          <a:custGeom>
            <a:avLst/>
            <a:gdLst/>
            <a:ahLst/>
            <a:cxnLst/>
            <a:rect l="l" t="t" r="r" b="b"/>
            <a:pathLst>
              <a:path w="1857375" h="971550">
                <a:moveTo>
                  <a:pt x="0" y="0"/>
                </a:moveTo>
                <a:lnTo>
                  <a:pt x="1857375" y="0"/>
                </a:lnTo>
                <a:lnTo>
                  <a:pt x="1857375" y="971550"/>
                </a:lnTo>
                <a:lnTo>
                  <a:pt x="0" y="971550"/>
                </a:lnTo>
                <a:lnTo>
                  <a:pt x="0" y="0"/>
                </a:lnTo>
                <a:close/>
              </a:path>
            </a:pathLst>
          </a:custGeom>
          <a:blipFill>
            <a:blip r:embed="rId4"/>
            <a:stretch>
              <a:fillRect/>
            </a:stretch>
          </a:blipFill>
        </p:spPr>
        <p:txBody>
          <a:bodyPr/>
          <a:lstStyle/>
          <a:p>
            <a:endParaRPr lang="en-US"/>
          </a:p>
        </p:txBody>
      </p:sp>
      <p:sp>
        <p:nvSpPr>
          <p:cNvPr id="5" name="Freeform 5"/>
          <p:cNvSpPr/>
          <p:nvPr/>
        </p:nvSpPr>
        <p:spPr>
          <a:xfrm>
            <a:off x="3371850" y="1390650"/>
            <a:ext cx="2295525" cy="1828800"/>
          </a:xfrm>
          <a:custGeom>
            <a:avLst/>
            <a:gdLst/>
            <a:ahLst/>
            <a:cxnLst/>
            <a:rect l="l" t="t" r="r" b="b"/>
            <a:pathLst>
              <a:path w="2295525" h="1828800">
                <a:moveTo>
                  <a:pt x="0" y="0"/>
                </a:moveTo>
                <a:lnTo>
                  <a:pt x="2295525" y="0"/>
                </a:lnTo>
                <a:lnTo>
                  <a:pt x="2295525" y="1828800"/>
                </a:lnTo>
                <a:lnTo>
                  <a:pt x="0" y="1828800"/>
                </a:lnTo>
                <a:lnTo>
                  <a:pt x="0" y="0"/>
                </a:lnTo>
                <a:close/>
              </a:path>
            </a:pathLst>
          </a:custGeom>
          <a:blipFill>
            <a:blip r:embed="rId5"/>
            <a:stretch>
              <a:fillRect/>
            </a:stretch>
          </a:blipFill>
        </p:spPr>
        <p:txBody>
          <a:bodyPr/>
          <a:lstStyle/>
          <a:p>
            <a:endParaRPr lang="en-US"/>
          </a:p>
        </p:txBody>
      </p:sp>
      <p:sp>
        <p:nvSpPr>
          <p:cNvPr id="6" name="Freeform 6"/>
          <p:cNvSpPr/>
          <p:nvPr/>
        </p:nvSpPr>
        <p:spPr>
          <a:xfrm>
            <a:off x="542925" y="533400"/>
            <a:ext cx="2943225" cy="3114675"/>
          </a:xfrm>
          <a:custGeom>
            <a:avLst/>
            <a:gdLst/>
            <a:ahLst/>
            <a:cxnLst/>
            <a:rect l="l" t="t" r="r" b="b"/>
            <a:pathLst>
              <a:path w="2943225" h="3114675">
                <a:moveTo>
                  <a:pt x="0" y="0"/>
                </a:moveTo>
                <a:lnTo>
                  <a:pt x="2943225" y="0"/>
                </a:lnTo>
                <a:lnTo>
                  <a:pt x="2943225" y="3114675"/>
                </a:lnTo>
                <a:lnTo>
                  <a:pt x="0" y="3114675"/>
                </a:lnTo>
                <a:lnTo>
                  <a:pt x="0" y="0"/>
                </a:lnTo>
                <a:close/>
              </a:path>
            </a:pathLst>
          </a:custGeom>
          <a:blipFill>
            <a:blip r:embed="rId6"/>
            <a:stretch>
              <a:fillRect/>
            </a:stretch>
          </a:blipFill>
        </p:spPr>
        <p:txBody>
          <a:bodyPr/>
          <a:lstStyle/>
          <a:p>
            <a:endParaRPr lang="en-US"/>
          </a:p>
        </p:txBody>
      </p:sp>
      <p:sp>
        <p:nvSpPr>
          <p:cNvPr id="7" name="Freeform 7"/>
          <p:cNvSpPr/>
          <p:nvPr/>
        </p:nvSpPr>
        <p:spPr>
          <a:xfrm>
            <a:off x="5657850" y="533400"/>
            <a:ext cx="2943225" cy="3114675"/>
          </a:xfrm>
          <a:custGeom>
            <a:avLst/>
            <a:gdLst/>
            <a:ahLst/>
            <a:cxnLst/>
            <a:rect l="l" t="t" r="r" b="b"/>
            <a:pathLst>
              <a:path w="2943225" h="3114675">
                <a:moveTo>
                  <a:pt x="0" y="0"/>
                </a:moveTo>
                <a:lnTo>
                  <a:pt x="2943225" y="0"/>
                </a:lnTo>
                <a:lnTo>
                  <a:pt x="2943225" y="3114675"/>
                </a:lnTo>
                <a:lnTo>
                  <a:pt x="0" y="3114675"/>
                </a:lnTo>
                <a:lnTo>
                  <a:pt x="0" y="0"/>
                </a:lnTo>
                <a:close/>
              </a:path>
            </a:pathLst>
          </a:custGeom>
          <a:blipFill>
            <a:blip r:embed="rId7"/>
            <a:stretch>
              <a:fillRect/>
            </a:stretch>
          </a:blipFill>
        </p:spPr>
        <p:txBody>
          <a:bodyPr/>
          <a:lstStyle/>
          <a:p>
            <a:endParaRPr lang="en-US"/>
          </a:p>
        </p:txBody>
      </p:sp>
      <p:sp>
        <p:nvSpPr>
          <p:cNvPr id="8" name="Freeform 8"/>
          <p:cNvSpPr/>
          <p:nvPr/>
        </p:nvSpPr>
        <p:spPr>
          <a:xfrm>
            <a:off x="1166175" y="4167414"/>
            <a:ext cx="6972300" cy="971550"/>
          </a:xfrm>
          <a:custGeom>
            <a:avLst/>
            <a:gdLst/>
            <a:ahLst/>
            <a:cxnLst/>
            <a:rect l="l" t="t" r="r" b="b"/>
            <a:pathLst>
              <a:path w="6972300" h="971550">
                <a:moveTo>
                  <a:pt x="0" y="0"/>
                </a:moveTo>
                <a:lnTo>
                  <a:pt x="6972300" y="0"/>
                </a:lnTo>
                <a:lnTo>
                  <a:pt x="6972300" y="971550"/>
                </a:lnTo>
                <a:lnTo>
                  <a:pt x="0" y="971550"/>
                </a:lnTo>
                <a:lnTo>
                  <a:pt x="0" y="0"/>
                </a:lnTo>
                <a:close/>
              </a:path>
            </a:pathLst>
          </a:custGeom>
          <a:blipFill>
            <a:blip r:embed="rId8"/>
            <a:stretch>
              <a:fillRect/>
            </a:stretch>
          </a:blipFill>
        </p:spPr>
        <p:txBody>
          <a:bodyPr/>
          <a:lstStyle/>
          <a:p>
            <a:endParaRPr lang="en-US"/>
          </a:p>
        </p:txBody>
      </p:sp>
      <p:sp>
        <p:nvSpPr>
          <p:cNvPr id="10" name="TextBox 10"/>
          <p:cNvSpPr txBox="1"/>
          <p:nvPr/>
        </p:nvSpPr>
        <p:spPr>
          <a:xfrm>
            <a:off x="960120" y="784971"/>
            <a:ext cx="2139696" cy="259174"/>
          </a:xfrm>
          <a:prstGeom prst="rect">
            <a:avLst/>
          </a:prstGeom>
        </p:spPr>
        <p:txBody>
          <a:bodyPr lIns="0" tIns="0" rIns="0" bIns="0" rtlCol="0" anchor="t">
            <a:spAutoFit/>
          </a:bodyPr>
          <a:lstStyle/>
          <a:p>
            <a:pPr algn="ctr" rtl="1">
              <a:lnSpc>
                <a:spcPts val="2080"/>
              </a:lnSpc>
            </a:pPr>
            <a:r>
              <a:rPr lang="ar-EG" sz="1486" b="1" dirty="0">
                <a:solidFill>
                  <a:srgbClr val="000000"/>
                </a:solidFill>
                <a:latin typeface="Tajawal" panose="00000500000000000000" pitchFamily="2" charset="-78"/>
                <a:ea typeface="Open Sans Bold"/>
                <a:cs typeface="Tajawal" panose="00000500000000000000" pitchFamily="2" charset="-78"/>
                <a:sym typeface="Open Sans Bold"/>
                <a:rtl/>
              </a:rPr>
              <a:t>الوضع الحالي</a:t>
            </a:r>
          </a:p>
        </p:txBody>
      </p:sp>
      <p:sp>
        <p:nvSpPr>
          <p:cNvPr id="11" name="Freeform 11"/>
          <p:cNvSpPr/>
          <p:nvPr/>
        </p:nvSpPr>
        <p:spPr>
          <a:xfrm>
            <a:off x="762000" y="1285875"/>
            <a:ext cx="2505075" cy="1076325"/>
          </a:xfrm>
          <a:custGeom>
            <a:avLst/>
            <a:gdLst/>
            <a:ahLst/>
            <a:cxnLst/>
            <a:rect l="l" t="t" r="r" b="b"/>
            <a:pathLst>
              <a:path w="2505075" h="1076325">
                <a:moveTo>
                  <a:pt x="0" y="0"/>
                </a:moveTo>
                <a:lnTo>
                  <a:pt x="2505075" y="0"/>
                </a:lnTo>
                <a:lnTo>
                  <a:pt x="2505075" y="1076325"/>
                </a:lnTo>
                <a:lnTo>
                  <a:pt x="0" y="1076325"/>
                </a:lnTo>
                <a:lnTo>
                  <a:pt x="0" y="0"/>
                </a:lnTo>
                <a:close/>
              </a:path>
            </a:pathLst>
          </a:custGeom>
          <a:blipFill>
            <a:blip r:embed="rId9"/>
            <a:stretch>
              <a:fillRect/>
            </a:stretch>
          </a:blipFill>
        </p:spPr>
        <p:txBody>
          <a:bodyPr/>
          <a:lstStyle/>
          <a:p>
            <a:endParaRPr lang="en-US"/>
          </a:p>
        </p:txBody>
      </p:sp>
      <p:sp>
        <p:nvSpPr>
          <p:cNvPr id="12" name="TextBox 12"/>
          <p:cNvSpPr txBox="1"/>
          <p:nvPr/>
        </p:nvSpPr>
        <p:spPr>
          <a:xfrm>
            <a:off x="960120" y="1519635"/>
            <a:ext cx="2139696" cy="571182"/>
          </a:xfrm>
          <a:prstGeom prst="rect">
            <a:avLst/>
          </a:prstGeom>
        </p:spPr>
        <p:txBody>
          <a:bodyPr lIns="0" tIns="0" rIns="0" bIns="0" rtlCol="0" anchor="t">
            <a:spAutoFit/>
          </a:bodyPr>
          <a:lstStyle/>
          <a:p>
            <a:pPr algn="ctr" rtl="1">
              <a:lnSpc>
                <a:spcPts val="1534"/>
              </a:lnSpc>
            </a:pPr>
            <a:r>
              <a:rPr lang="ar-EG" sz="1096" b="1">
                <a:solidFill>
                  <a:srgbClr val="000000"/>
                </a:solidFill>
                <a:latin typeface="Tajawal" panose="00000500000000000000" pitchFamily="2" charset="-78"/>
                <a:ea typeface="Open Sans Bold"/>
                <a:cs typeface="Tajawal" panose="00000500000000000000" pitchFamily="2" charset="-78"/>
                <a:sym typeface="Open Sans Bold"/>
                <a:rtl/>
              </a:rPr>
              <a:t>تعديل اللائحة الأساسية واعتماد مجلس الإدارة لمدة </a:t>
            </a:r>
            <a:r>
              <a:rPr lang="en-US" sz="1096" b="1">
                <a:solidFill>
                  <a:srgbClr val="000000"/>
                </a:solidFill>
                <a:latin typeface="Tajawal" panose="00000500000000000000" pitchFamily="2" charset="-78"/>
                <a:ea typeface="Open Sans Bold"/>
                <a:cs typeface="Tajawal" panose="00000500000000000000" pitchFamily="2" charset="-78"/>
                <a:sym typeface="Open Sans Bold"/>
              </a:rPr>
              <a:t>٤</a:t>
            </a:r>
            <a:r>
              <a:rPr lang="ar-EG" sz="1096" b="1">
                <a:solidFill>
                  <a:srgbClr val="000000"/>
                </a:solidFill>
                <a:latin typeface="Tajawal" panose="00000500000000000000" pitchFamily="2" charset="-78"/>
                <a:ea typeface="Open Sans Bold"/>
                <a:cs typeface="Tajawal" panose="00000500000000000000" pitchFamily="2" charset="-78"/>
                <a:sym typeface="Open Sans Bold"/>
                <a:rtl/>
              </a:rPr>
              <a:t> سنوات (تم الاعتماد في سبتمبر).</a:t>
            </a:r>
          </a:p>
        </p:txBody>
      </p:sp>
      <p:sp>
        <p:nvSpPr>
          <p:cNvPr id="13" name="Freeform 13"/>
          <p:cNvSpPr/>
          <p:nvPr/>
        </p:nvSpPr>
        <p:spPr>
          <a:xfrm>
            <a:off x="762000" y="2352675"/>
            <a:ext cx="2505075" cy="1076325"/>
          </a:xfrm>
          <a:custGeom>
            <a:avLst/>
            <a:gdLst/>
            <a:ahLst/>
            <a:cxnLst/>
            <a:rect l="l" t="t" r="r" b="b"/>
            <a:pathLst>
              <a:path w="2505075" h="1076325">
                <a:moveTo>
                  <a:pt x="0" y="0"/>
                </a:moveTo>
                <a:lnTo>
                  <a:pt x="2505075" y="0"/>
                </a:lnTo>
                <a:lnTo>
                  <a:pt x="2505075" y="1076325"/>
                </a:lnTo>
                <a:lnTo>
                  <a:pt x="0" y="1076325"/>
                </a:lnTo>
                <a:lnTo>
                  <a:pt x="0" y="0"/>
                </a:lnTo>
                <a:close/>
              </a:path>
            </a:pathLst>
          </a:custGeom>
          <a:blipFill>
            <a:blip r:embed="rId10"/>
            <a:stretch>
              <a:fillRect/>
            </a:stretch>
          </a:blipFill>
        </p:spPr>
        <p:txBody>
          <a:bodyPr/>
          <a:lstStyle/>
          <a:p>
            <a:endParaRPr lang="en-US"/>
          </a:p>
        </p:txBody>
      </p:sp>
      <p:sp>
        <p:nvSpPr>
          <p:cNvPr id="14" name="TextBox 14"/>
          <p:cNvSpPr txBox="1"/>
          <p:nvPr/>
        </p:nvSpPr>
        <p:spPr>
          <a:xfrm>
            <a:off x="960120" y="2622387"/>
            <a:ext cx="2139696" cy="609206"/>
          </a:xfrm>
          <a:prstGeom prst="rect">
            <a:avLst/>
          </a:prstGeom>
        </p:spPr>
        <p:txBody>
          <a:bodyPr lIns="0" tIns="0" rIns="0" bIns="0" rtlCol="0" anchor="t">
            <a:spAutoFit/>
          </a:bodyPr>
          <a:lstStyle/>
          <a:p>
            <a:pPr algn="ctr" rtl="1">
              <a:lnSpc>
                <a:spcPts val="1634"/>
              </a:lnSpc>
            </a:pPr>
            <a:r>
              <a:rPr lang="ar-EG" sz="1167" b="1">
                <a:solidFill>
                  <a:srgbClr val="000000"/>
                </a:solidFill>
                <a:latin typeface="Tajawal" panose="00000500000000000000" pitchFamily="2" charset="-78"/>
                <a:ea typeface="Open Sans Bold"/>
                <a:cs typeface="Tajawal" panose="00000500000000000000" pitchFamily="2" charset="-78"/>
                <a:sym typeface="Open Sans Bold"/>
                <a:rtl/>
              </a:rPr>
              <a:t>تحديث كامل لملف الجمعية والمستفيد الحقيقي في منصة نوى التابعة للمركز الوطني.</a:t>
            </a:r>
          </a:p>
        </p:txBody>
      </p:sp>
      <p:sp>
        <p:nvSpPr>
          <p:cNvPr id="15" name="TextBox 15"/>
          <p:cNvSpPr txBox="1"/>
          <p:nvPr/>
        </p:nvSpPr>
        <p:spPr>
          <a:xfrm>
            <a:off x="6446520" y="776797"/>
            <a:ext cx="1389888" cy="272895"/>
          </a:xfrm>
          <a:prstGeom prst="rect">
            <a:avLst/>
          </a:prstGeom>
        </p:spPr>
        <p:txBody>
          <a:bodyPr lIns="0" tIns="0" rIns="0" bIns="0" rtlCol="0" anchor="t">
            <a:spAutoFit/>
          </a:bodyPr>
          <a:lstStyle/>
          <a:p>
            <a:pPr algn="ctr" rtl="1">
              <a:lnSpc>
                <a:spcPts val="2229"/>
              </a:lnSpc>
            </a:pPr>
            <a:r>
              <a:rPr lang="ar-EG" sz="1592" b="1">
                <a:solidFill>
                  <a:srgbClr val="000000"/>
                </a:solidFill>
                <a:latin typeface="Tajawal" panose="00000500000000000000" pitchFamily="2" charset="-78"/>
                <a:ea typeface="Open Sans Bold"/>
                <a:cs typeface="Tajawal" panose="00000500000000000000" pitchFamily="2" charset="-78"/>
                <a:sym typeface="Open Sans Bold"/>
                <a:rtl/>
              </a:rPr>
              <a:t>الوضع السابق</a:t>
            </a:r>
          </a:p>
        </p:txBody>
      </p:sp>
      <p:sp>
        <p:nvSpPr>
          <p:cNvPr id="16" name="Freeform 16"/>
          <p:cNvSpPr/>
          <p:nvPr/>
        </p:nvSpPr>
        <p:spPr>
          <a:xfrm>
            <a:off x="5876925" y="1285875"/>
            <a:ext cx="2505075" cy="752475"/>
          </a:xfrm>
          <a:custGeom>
            <a:avLst/>
            <a:gdLst/>
            <a:ahLst/>
            <a:cxnLst/>
            <a:rect l="l" t="t" r="r" b="b"/>
            <a:pathLst>
              <a:path w="2505075" h="752475">
                <a:moveTo>
                  <a:pt x="0" y="0"/>
                </a:moveTo>
                <a:lnTo>
                  <a:pt x="2505075" y="0"/>
                </a:lnTo>
                <a:lnTo>
                  <a:pt x="2505075" y="752475"/>
                </a:lnTo>
                <a:lnTo>
                  <a:pt x="0" y="752475"/>
                </a:lnTo>
                <a:lnTo>
                  <a:pt x="0" y="0"/>
                </a:lnTo>
                <a:close/>
              </a:path>
            </a:pathLst>
          </a:custGeom>
          <a:blipFill>
            <a:blip r:embed="rId11"/>
            <a:stretch>
              <a:fillRect/>
            </a:stretch>
          </a:blipFill>
        </p:spPr>
        <p:txBody>
          <a:bodyPr/>
          <a:lstStyle/>
          <a:p>
            <a:endParaRPr lang="en-US"/>
          </a:p>
        </p:txBody>
      </p:sp>
      <p:sp>
        <p:nvSpPr>
          <p:cNvPr id="17" name="TextBox 17"/>
          <p:cNvSpPr txBox="1"/>
          <p:nvPr/>
        </p:nvSpPr>
        <p:spPr>
          <a:xfrm>
            <a:off x="6254496" y="1466174"/>
            <a:ext cx="1993392" cy="402611"/>
          </a:xfrm>
          <a:prstGeom prst="rect">
            <a:avLst/>
          </a:prstGeom>
        </p:spPr>
        <p:txBody>
          <a:bodyPr lIns="0" tIns="0" rIns="0" bIns="0" rtlCol="0" anchor="t">
            <a:spAutoFit/>
          </a:bodyPr>
          <a:lstStyle/>
          <a:p>
            <a:pPr algn="ctr" rtl="1">
              <a:lnSpc>
                <a:spcPts val="1584"/>
              </a:lnSpc>
            </a:pPr>
            <a:r>
              <a:rPr lang="ar-EG" sz="1131" b="1" dirty="0">
                <a:solidFill>
                  <a:srgbClr val="000000"/>
                </a:solidFill>
                <a:latin typeface="Tajawal" panose="00000500000000000000" pitchFamily="2" charset="-78"/>
                <a:ea typeface="Open Sans Bold"/>
                <a:cs typeface="Tajawal" panose="00000500000000000000" pitchFamily="2" charset="-78"/>
                <a:sym typeface="Open Sans Bold"/>
                <a:rtl/>
              </a:rPr>
              <a:t>مجلس إدارة مدته سنة واحدة فقط (يهدد الاستقرار).</a:t>
            </a:r>
          </a:p>
        </p:txBody>
      </p:sp>
      <p:sp>
        <p:nvSpPr>
          <p:cNvPr id="18" name="Freeform 18"/>
          <p:cNvSpPr/>
          <p:nvPr/>
        </p:nvSpPr>
        <p:spPr>
          <a:xfrm>
            <a:off x="5876925" y="2028825"/>
            <a:ext cx="2505075" cy="762000"/>
          </a:xfrm>
          <a:custGeom>
            <a:avLst/>
            <a:gdLst/>
            <a:ahLst/>
            <a:cxnLst/>
            <a:rect l="l" t="t" r="r" b="b"/>
            <a:pathLst>
              <a:path w="2505075" h="762000">
                <a:moveTo>
                  <a:pt x="0" y="0"/>
                </a:moveTo>
                <a:lnTo>
                  <a:pt x="2505075" y="0"/>
                </a:lnTo>
                <a:lnTo>
                  <a:pt x="2505075" y="762000"/>
                </a:lnTo>
                <a:lnTo>
                  <a:pt x="0" y="762000"/>
                </a:lnTo>
                <a:lnTo>
                  <a:pt x="0" y="0"/>
                </a:lnTo>
                <a:close/>
              </a:path>
            </a:pathLst>
          </a:custGeom>
          <a:blipFill>
            <a:blip r:embed="rId12"/>
            <a:stretch>
              <a:fillRect/>
            </a:stretch>
          </a:blipFill>
        </p:spPr>
        <p:txBody>
          <a:bodyPr/>
          <a:lstStyle/>
          <a:p>
            <a:endParaRPr lang="en-US"/>
          </a:p>
        </p:txBody>
      </p:sp>
      <p:sp>
        <p:nvSpPr>
          <p:cNvPr id="19" name="TextBox 19"/>
          <p:cNvSpPr txBox="1"/>
          <p:nvPr/>
        </p:nvSpPr>
        <p:spPr>
          <a:xfrm>
            <a:off x="6254496" y="2209262"/>
            <a:ext cx="1993392" cy="427809"/>
          </a:xfrm>
          <a:prstGeom prst="rect">
            <a:avLst/>
          </a:prstGeom>
        </p:spPr>
        <p:txBody>
          <a:bodyPr lIns="0" tIns="0" rIns="0" bIns="0" rtlCol="0" anchor="t">
            <a:spAutoFit/>
          </a:bodyPr>
          <a:lstStyle/>
          <a:p>
            <a:pPr algn="ctr" rtl="1">
              <a:lnSpc>
                <a:spcPts val="1683"/>
              </a:lnSpc>
            </a:pPr>
            <a:r>
              <a:rPr lang="ar-EG" sz="1202" b="1" dirty="0">
                <a:solidFill>
                  <a:srgbClr val="000000"/>
                </a:solidFill>
                <a:latin typeface="Tajawal" panose="00000500000000000000" pitchFamily="2" charset="-78"/>
                <a:ea typeface="Open Sans Bold"/>
                <a:cs typeface="Tajawal" panose="00000500000000000000" pitchFamily="2" charset="-78"/>
                <a:sym typeface="Open Sans Bold"/>
                <a:rtl/>
              </a:rPr>
              <a:t>بيانات غير محدثة في الجهات الإشرافية.</a:t>
            </a:r>
          </a:p>
        </p:txBody>
      </p:sp>
      <p:sp>
        <p:nvSpPr>
          <p:cNvPr id="20" name="Freeform 20"/>
          <p:cNvSpPr/>
          <p:nvPr/>
        </p:nvSpPr>
        <p:spPr>
          <a:xfrm>
            <a:off x="5876925" y="2781300"/>
            <a:ext cx="2505075" cy="762000"/>
          </a:xfrm>
          <a:custGeom>
            <a:avLst/>
            <a:gdLst/>
            <a:ahLst/>
            <a:cxnLst/>
            <a:rect l="l" t="t" r="r" b="b"/>
            <a:pathLst>
              <a:path w="2505075" h="762000">
                <a:moveTo>
                  <a:pt x="0" y="0"/>
                </a:moveTo>
                <a:lnTo>
                  <a:pt x="2505075" y="0"/>
                </a:lnTo>
                <a:lnTo>
                  <a:pt x="2505075" y="762000"/>
                </a:lnTo>
                <a:lnTo>
                  <a:pt x="0" y="762000"/>
                </a:lnTo>
                <a:lnTo>
                  <a:pt x="0" y="0"/>
                </a:lnTo>
                <a:close/>
              </a:path>
            </a:pathLst>
          </a:custGeom>
          <a:blipFill>
            <a:blip r:embed="rId13"/>
            <a:stretch>
              <a:fillRect/>
            </a:stretch>
          </a:blipFill>
        </p:spPr>
        <p:txBody>
          <a:bodyPr/>
          <a:lstStyle/>
          <a:p>
            <a:endParaRPr lang="en-US"/>
          </a:p>
        </p:txBody>
      </p:sp>
      <p:sp>
        <p:nvSpPr>
          <p:cNvPr id="21" name="TextBox 21"/>
          <p:cNvSpPr txBox="1"/>
          <p:nvPr/>
        </p:nvSpPr>
        <p:spPr>
          <a:xfrm>
            <a:off x="6099048" y="3018697"/>
            <a:ext cx="2139696" cy="209801"/>
          </a:xfrm>
          <a:prstGeom prst="rect">
            <a:avLst/>
          </a:prstGeom>
        </p:spPr>
        <p:txBody>
          <a:bodyPr lIns="0" tIns="0" rIns="0" bIns="0" rtlCol="0" anchor="t">
            <a:spAutoFit/>
          </a:bodyPr>
          <a:lstStyle/>
          <a:p>
            <a:pPr algn="ctr" rtl="1">
              <a:lnSpc>
                <a:spcPts val="1683"/>
              </a:lnSpc>
            </a:pPr>
            <a:r>
              <a:rPr lang="ar-EG" sz="1202" b="1">
                <a:solidFill>
                  <a:srgbClr val="000000"/>
                </a:solidFill>
                <a:latin typeface="Tajawal" panose="00000500000000000000" pitchFamily="2" charset="-78"/>
                <a:ea typeface="Open Sans Bold"/>
                <a:cs typeface="Tajawal" panose="00000500000000000000" pitchFamily="2" charset="-78"/>
                <a:sym typeface="Open Sans Bold"/>
                <a:rtl/>
              </a:rPr>
              <a:t>عدم وجود هيكل قيادي معتمد.</a:t>
            </a:r>
          </a:p>
        </p:txBody>
      </p:sp>
      <p:sp>
        <p:nvSpPr>
          <p:cNvPr id="22" name="TextBox 22"/>
          <p:cNvSpPr txBox="1"/>
          <p:nvPr/>
        </p:nvSpPr>
        <p:spPr>
          <a:xfrm>
            <a:off x="1362693" y="4532679"/>
            <a:ext cx="5413248" cy="234488"/>
          </a:xfrm>
          <a:prstGeom prst="rect">
            <a:avLst/>
          </a:prstGeom>
        </p:spPr>
        <p:txBody>
          <a:bodyPr lIns="0" tIns="0" rIns="0" bIns="0" rtlCol="0" anchor="t">
            <a:spAutoFit/>
          </a:bodyPr>
          <a:lstStyle/>
          <a:p>
            <a:pPr algn="ctr" rtl="1">
              <a:lnSpc>
                <a:spcPts val="1882"/>
              </a:lnSpc>
            </a:pPr>
            <a:r>
              <a:rPr lang="ar-EG" sz="1344" b="1" dirty="0">
                <a:solidFill>
                  <a:srgbClr val="000000"/>
                </a:solidFill>
                <a:latin typeface="Tajawal" panose="00000500000000000000" pitchFamily="2" charset="-78"/>
                <a:ea typeface="Open Sans Bold"/>
                <a:cs typeface="Tajawal" panose="00000500000000000000" pitchFamily="2" charset="-78"/>
                <a:sym typeface="Open Sans Bold"/>
                <a:rtl/>
              </a:rPr>
              <a:t>الموافقة الرسمية من المركز الوطني على تعيين </a:t>
            </a:r>
            <a:r>
              <a:rPr lang="ar-SA" sz="1344" b="1" dirty="0">
                <a:solidFill>
                  <a:srgbClr val="000000"/>
                </a:solidFill>
                <a:latin typeface="Tajawal" panose="00000500000000000000" pitchFamily="2" charset="-78"/>
                <a:ea typeface="Open Sans Bold"/>
                <a:cs typeface="Tajawal" panose="00000500000000000000" pitchFamily="2" charset="-78"/>
                <a:sym typeface="Open Sans Bold"/>
                <a:rtl/>
              </a:rPr>
              <a:t>الرئيس التنفيذي و</a:t>
            </a:r>
            <a:r>
              <a:rPr lang="ar-EG" sz="1344" b="1" dirty="0">
                <a:solidFill>
                  <a:srgbClr val="000000"/>
                </a:solidFill>
                <a:latin typeface="Tajawal" panose="00000500000000000000" pitchFamily="2" charset="-78"/>
                <a:ea typeface="Open Sans Bold"/>
                <a:cs typeface="Tajawal" panose="00000500000000000000" pitchFamily="2" charset="-78"/>
                <a:sym typeface="Open Sans Bold"/>
                <a:rtl/>
              </a:rPr>
              <a:t>المدير المالي.</a:t>
            </a:r>
          </a:p>
        </p:txBody>
      </p:sp>
      <p:sp>
        <p:nvSpPr>
          <p:cNvPr id="23" name="TextBox 23"/>
          <p:cNvSpPr txBox="1"/>
          <p:nvPr/>
        </p:nvSpPr>
        <p:spPr>
          <a:xfrm>
            <a:off x="6972458" y="4413444"/>
            <a:ext cx="859536" cy="479490"/>
          </a:xfrm>
          <a:prstGeom prst="rect">
            <a:avLst/>
          </a:prstGeom>
        </p:spPr>
        <p:txBody>
          <a:bodyPr lIns="0" tIns="0" rIns="0" bIns="0" rtlCol="0" anchor="t">
            <a:spAutoFit/>
          </a:bodyPr>
          <a:lstStyle/>
          <a:p>
            <a:pPr algn="ctr" rtl="1">
              <a:lnSpc>
                <a:spcPts val="1931"/>
              </a:lnSpc>
            </a:pPr>
            <a:r>
              <a:rPr lang="ar-EG" sz="1379" b="1" dirty="0">
                <a:solidFill>
                  <a:srgbClr val="000000"/>
                </a:solidFill>
                <a:latin typeface="Tajawal" panose="00000500000000000000" pitchFamily="2" charset="-78"/>
                <a:ea typeface="Open Sans Bold"/>
                <a:cs typeface="Tajawal" panose="00000500000000000000" pitchFamily="2" charset="-78"/>
                <a:sym typeface="Open Sans Bold"/>
                <a:rtl/>
              </a:rPr>
              <a:t>القيادة المعتمدة</a:t>
            </a:r>
          </a:p>
        </p:txBody>
      </p:sp>
      <p:pic>
        <p:nvPicPr>
          <p:cNvPr id="24" name="صورة 23">
            <a:extLst>
              <a:ext uri="{FF2B5EF4-FFF2-40B4-BE49-F238E27FC236}">
                <a16:creationId xmlns:a16="http://schemas.microsoft.com/office/drawing/2014/main" id="{FA681C53-05CE-6CBE-9504-4ABA112B505A}"/>
              </a:ext>
            </a:extLst>
          </p:cNvPr>
          <p:cNvPicPr>
            <a:picLocks noChangeAspect="1"/>
          </p:cNvPicPr>
          <p:nvPr/>
        </p:nvPicPr>
        <p:blipFill>
          <a:blip r:embed="rId14"/>
          <a:stretch>
            <a:fillRect/>
          </a:stretch>
        </p:blipFill>
        <p:spPr>
          <a:xfrm>
            <a:off x="8010853" y="4054916"/>
            <a:ext cx="1633870" cy="1548518"/>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0" y="21431"/>
            <a:ext cx="9144000" cy="5100638"/>
          </a:xfrm>
          <a:prstGeom prst="rect">
            <a:avLst/>
          </a:prstGeom>
        </p:spPr>
      </p:pic>
      <p:pic>
        <p:nvPicPr>
          <p:cNvPr id="4" name="صورة 3">
            <a:extLst>
              <a:ext uri="{FF2B5EF4-FFF2-40B4-BE49-F238E27FC236}">
                <a16:creationId xmlns:a16="http://schemas.microsoft.com/office/drawing/2014/main" id="{350E3A37-9639-6288-A147-75BA67AAFEFC}"/>
              </a:ext>
            </a:extLst>
          </p:cNvPr>
          <p:cNvPicPr>
            <a:picLocks noChangeAspect="1"/>
          </p:cNvPicPr>
          <p:nvPr/>
        </p:nvPicPr>
        <p:blipFill>
          <a:blip r:embed="rId3"/>
          <a:stretch>
            <a:fillRect/>
          </a:stretch>
        </p:blipFill>
        <p:spPr>
          <a:xfrm>
            <a:off x="-513747" y="-443146"/>
            <a:ext cx="1627773" cy="1548518"/>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0" y="21431"/>
            <a:ext cx="9144000" cy="5100638"/>
          </a:xfrm>
          <a:prstGeom prst="rect">
            <a:avLst/>
          </a:prstGeom>
        </p:spPr>
      </p:pic>
      <p:pic>
        <p:nvPicPr>
          <p:cNvPr id="4" name="صورة 3">
            <a:extLst>
              <a:ext uri="{FF2B5EF4-FFF2-40B4-BE49-F238E27FC236}">
                <a16:creationId xmlns:a16="http://schemas.microsoft.com/office/drawing/2014/main" id="{2C867879-CB77-FB9D-99E2-2970E409B9BE}"/>
              </a:ext>
            </a:extLst>
          </p:cNvPr>
          <p:cNvPicPr>
            <a:picLocks noChangeAspect="1"/>
          </p:cNvPicPr>
          <p:nvPr/>
        </p:nvPicPr>
        <p:blipFill>
          <a:blip r:embed="rId3"/>
          <a:stretch>
            <a:fillRect/>
          </a:stretch>
        </p:blipFill>
        <p:spPr>
          <a:xfrm>
            <a:off x="-397700" y="-343333"/>
            <a:ext cx="1627773" cy="1548518"/>
          </a:xfrm>
          <a:prstGeom prst="rect">
            <a:avLst/>
          </a:prstGeom>
        </p:spPr>
      </p:pic>
      <p:sp>
        <p:nvSpPr>
          <p:cNvPr id="5" name="مربع نص 4">
            <a:extLst>
              <a:ext uri="{FF2B5EF4-FFF2-40B4-BE49-F238E27FC236}">
                <a16:creationId xmlns:a16="http://schemas.microsoft.com/office/drawing/2014/main" id="{AE4E6B29-4AF0-C051-6D1D-4B6F10B511C6}"/>
              </a:ext>
            </a:extLst>
          </p:cNvPr>
          <p:cNvSpPr txBox="1"/>
          <p:nvPr/>
        </p:nvSpPr>
        <p:spPr>
          <a:xfrm>
            <a:off x="6700345" y="4130566"/>
            <a:ext cx="1442545" cy="182880"/>
          </a:xfrm>
          <a:prstGeom prst="rect">
            <a:avLst/>
          </a:prstGeom>
          <a:solidFill>
            <a:schemeClr val="bg1"/>
          </a:solidFill>
        </p:spPr>
        <p:txBody>
          <a:bodyPr wrap="square" rtlCol="0">
            <a:spAutoFit/>
          </a:bodyPr>
          <a:lstStyle/>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3221D-8B90-970F-5E67-EBE028C4C285}"/>
            </a:ext>
          </a:extLst>
        </p:cNvPr>
        <p:cNvGrpSpPr/>
        <p:nvPr/>
      </p:nvGrpSpPr>
      <p:grpSpPr>
        <a:xfrm>
          <a:off x="0" y="0"/>
          <a:ext cx="0" cy="0"/>
          <a:chOff x="0" y="0"/>
          <a:chExt cx="0" cy="0"/>
        </a:xfrm>
      </p:grpSpPr>
      <p:sp>
        <p:nvSpPr>
          <p:cNvPr id="3" name="عنوان فرعي 2">
            <a:extLst>
              <a:ext uri="{FF2B5EF4-FFF2-40B4-BE49-F238E27FC236}">
                <a16:creationId xmlns:a16="http://schemas.microsoft.com/office/drawing/2014/main" id="{5D05F69F-17F5-8873-E9F6-3D548330D978}"/>
              </a:ext>
            </a:extLst>
          </p:cNvPr>
          <p:cNvSpPr>
            <a:spLocks noGrp="1"/>
          </p:cNvSpPr>
          <p:nvPr>
            <p:ph idx="4294967295"/>
          </p:nvPr>
        </p:nvSpPr>
        <p:spPr>
          <a:xfrm>
            <a:off x="628650" y="1411891"/>
            <a:ext cx="7886700" cy="2213052"/>
          </a:xfrm>
          <a:prstGeom prst="rect">
            <a:avLst/>
          </a:prstGeom>
        </p:spPr>
        <p:txBody>
          <a:bodyPr>
            <a:noAutofit/>
          </a:bodyPr>
          <a:lstStyle/>
          <a:p>
            <a:pPr marL="0" indent="0" algn="justLow" rtl="1">
              <a:buNone/>
            </a:pPr>
            <a:r>
              <a:rPr lang="ar-SA" sz="1500" dirty="0">
                <a:latin typeface="Tajawal" panose="00000500000000000000" pitchFamily="2" charset="-78"/>
                <a:cs typeface="Tajawal" panose="00000500000000000000" pitchFamily="2" charset="-78"/>
              </a:rPr>
              <a:t>في وطنٍ جعل التعليم ركيزةً للتنمية، ورأى في الطالب والطالبة  أهم مورد لمستقبله، نشأت جمعية اجتياز التعليمية في مدينة جدة، حاملةً ترخيصًا من المركز الوطني لتنمية القطاع غير الربحي برقم (1000583700) بتاريخ 1445/09/21 هـ، الموافق 30/03/2024 وباشراف فني من وزارة التعليم .  </a:t>
            </a:r>
            <a:endParaRPr lang="en-US" sz="1500" dirty="0">
              <a:latin typeface="Tajawal" panose="00000500000000000000" pitchFamily="2" charset="-78"/>
              <a:cs typeface="Tajawal" panose="00000500000000000000" pitchFamily="2" charset="-78"/>
            </a:endParaRPr>
          </a:p>
          <a:p>
            <a:pPr marL="0" indent="0" algn="justLow" rtl="1">
              <a:buNone/>
            </a:pPr>
            <a:endParaRPr lang="ar-SA" sz="1500" dirty="0">
              <a:latin typeface="Tajawal" panose="00000500000000000000" pitchFamily="2" charset="-78"/>
              <a:cs typeface="Tajawal" panose="00000500000000000000" pitchFamily="2" charset="-78"/>
            </a:endParaRPr>
          </a:p>
          <a:p>
            <a:pPr marL="0" indent="0" algn="justLow" rtl="1">
              <a:buNone/>
            </a:pPr>
            <a:r>
              <a:rPr lang="ar-SA" sz="1500" dirty="0">
                <a:latin typeface="Tajawal" panose="00000500000000000000" pitchFamily="2" charset="-78"/>
                <a:cs typeface="Tajawal" panose="00000500000000000000" pitchFamily="2" charset="-78"/>
              </a:rPr>
              <a:t>تأسست الجمعية لتكون منظمة أهلية رائدةً تقدم حلولًا تعليمية مبتكرة، تُسهم في تمكين الطلاب بشكل عام والطلبة من  الفئات الأشد حاجة بشكل خاص ، وتساعدهم على اجتياز التحديات التعليمية وتحقيق أعلى مستويات الأداء الأكاديمي والمهني</a:t>
            </a:r>
            <a:r>
              <a:rPr lang="ar-SA" sz="1500" b="1" dirty="0">
                <a:latin typeface="Tajawal" panose="00000500000000000000" pitchFamily="2" charset="-78"/>
                <a:cs typeface="Tajawal" panose="00000500000000000000" pitchFamily="2" charset="-78"/>
              </a:rPr>
              <a:t> </a:t>
            </a:r>
            <a:r>
              <a:rPr lang="ar-SA" sz="1500" b="1" dirty="0">
                <a:solidFill>
                  <a:srgbClr val="4B9EBF"/>
                </a:solidFill>
                <a:latin typeface="Tajawal" panose="00000500000000000000" pitchFamily="2" charset="-78"/>
                <a:cs typeface="Tajawal" panose="00000500000000000000" pitchFamily="2" charset="-78"/>
              </a:rPr>
              <a:t>إيماناً بأن التعليم هو الدأعم الذي يحرر الأنسان من ضيق الفرص الى سعة التمكين </a:t>
            </a:r>
            <a:r>
              <a:rPr lang="ar-SA" sz="1500" b="1" dirty="0">
                <a:solidFill>
                  <a:srgbClr val="4B9EBF"/>
                </a:solidFill>
                <a:latin typeface="DIN Next LT Arabic" panose="020B0503020203050203" pitchFamily="34" charset="-78"/>
                <a:cs typeface="DIN Next LT Arabic" panose="020B0503020203050203" pitchFamily="34" charset="-78"/>
              </a:rPr>
              <a:t>.</a:t>
            </a:r>
            <a:endParaRPr lang="en-US" sz="1500" b="1" dirty="0">
              <a:solidFill>
                <a:srgbClr val="4B9EBF"/>
              </a:solidFill>
              <a:latin typeface="DIN Next LT Arabic" panose="020B0503020203050203" pitchFamily="34" charset="-78"/>
              <a:cs typeface="DIN Next LT Arabic" panose="020B0503020203050203" pitchFamily="34" charset="-78"/>
            </a:endParaRPr>
          </a:p>
        </p:txBody>
      </p:sp>
      <p:sp>
        <p:nvSpPr>
          <p:cNvPr id="5" name="عنصر نائب لرقم الشريحة 4">
            <a:extLst>
              <a:ext uri="{FF2B5EF4-FFF2-40B4-BE49-F238E27FC236}">
                <a16:creationId xmlns:a16="http://schemas.microsoft.com/office/drawing/2014/main" id="{1C5AB1F3-510E-6F3A-1033-DFF5C3CEF965}"/>
              </a:ext>
            </a:extLst>
          </p:cNvPr>
          <p:cNvSpPr>
            <a:spLocks noGrp="1"/>
          </p:cNvSpPr>
          <p:nvPr>
            <p:ph type="sldNum" sz="quarter" idx="4294967295"/>
          </p:nvPr>
        </p:nvSpPr>
        <p:spPr>
          <a:xfrm>
            <a:off x="280912" y="6256923"/>
            <a:ext cx="658994" cy="365125"/>
          </a:xfrm>
          <a:prstGeom prst="rect">
            <a:avLst/>
          </a:prstGeom>
        </p:spPr>
        <p:txBody>
          <a:bodyPr/>
          <a:lstStyle>
            <a:defPPr>
              <a:defRPr lang="en-US"/>
            </a:defPPr>
            <a:lvl1pPr marL="0" algn="l" defTabSz="914400" rtl="1" eaLnBrk="1" latinLnBrk="0" hangingPunct="1">
              <a:defRPr sz="1800" kern="1200">
                <a:solidFill>
                  <a:schemeClr val="bg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fld id="{66F22D43-8903-424C-BA09-16A914D0C251}" type="slidenum">
              <a:rPr lang="en-US" smtClean="0"/>
              <a:pPr/>
              <a:t>2</a:t>
            </a:fld>
            <a:endParaRPr lang="en-US" dirty="0"/>
          </a:p>
        </p:txBody>
      </p:sp>
      <p:sp>
        <p:nvSpPr>
          <p:cNvPr id="6" name="مربع نص 7">
            <a:extLst>
              <a:ext uri="{FF2B5EF4-FFF2-40B4-BE49-F238E27FC236}">
                <a16:creationId xmlns:a16="http://schemas.microsoft.com/office/drawing/2014/main" id="{CA03C46D-08B7-B2E7-AC79-9066664C5BEA}"/>
              </a:ext>
            </a:extLst>
          </p:cNvPr>
          <p:cNvSpPr txBox="1"/>
          <p:nvPr/>
        </p:nvSpPr>
        <p:spPr>
          <a:xfrm>
            <a:off x="3868386" y="231052"/>
            <a:ext cx="4748275" cy="323165"/>
          </a:xfrm>
          <a:prstGeom prst="rect">
            <a:avLst/>
          </a:prstGeom>
          <a:noFill/>
        </p:spPr>
        <p:txBody>
          <a:bodyPr wrap="square">
            <a:spAutoFit/>
          </a:bodyPr>
          <a:lstStyle/>
          <a:p>
            <a:r>
              <a:rPr lang="ar-SA" sz="1500" dirty="0">
                <a:solidFill>
                  <a:srgbClr val="4B9EBF"/>
                </a:solidFill>
                <a:latin typeface="29LT Bukra Regular" panose="020B0504040000000004" pitchFamily="34" charset="-78"/>
                <a:cs typeface="29LT Bukra Regular" panose="020B0504040000000004" pitchFamily="34" charset="-78"/>
              </a:rPr>
              <a:t>المدخل </a:t>
            </a:r>
            <a:endParaRPr lang="en-US" sz="1500" dirty="0">
              <a:solidFill>
                <a:srgbClr val="4B9EBF"/>
              </a:solidFill>
            </a:endParaRPr>
          </a:p>
        </p:txBody>
      </p:sp>
      <p:sp>
        <p:nvSpPr>
          <p:cNvPr id="7" name="Rectangle 6">
            <a:extLst>
              <a:ext uri="{FF2B5EF4-FFF2-40B4-BE49-F238E27FC236}">
                <a16:creationId xmlns:a16="http://schemas.microsoft.com/office/drawing/2014/main" id="{F3C2B51C-31EC-F63E-5D6D-5CE6C7E12185}"/>
              </a:ext>
            </a:extLst>
          </p:cNvPr>
          <p:cNvSpPr/>
          <p:nvPr/>
        </p:nvSpPr>
        <p:spPr>
          <a:xfrm>
            <a:off x="8707581" y="231052"/>
            <a:ext cx="240475" cy="347354"/>
          </a:xfrm>
          <a:prstGeom prst="rect">
            <a:avLst/>
          </a:prstGeom>
          <a:solidFill>
            <a:srgbClr val="4B9E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en-SA" sz="1350"/>
          </a:p>
        </p:txBody>
      </p:sp>
      <p:sp>
        <p:nvSpPr>
          <p:cNvPr id="8" name="عنصر نائب للتذييل 4">
            <a:extLst>
              <a:ext uri="{FF2B5EF4-FFF2-40B4-BE49-F238E27FC236}">
                <a16:creationId xmlns:a16="http://schemas.microsoft.com/office/drawing/2014/main" id="{314E4841-F7ED-6529-E5F9-414E869C5819}"/>
              </a:ext>
            </a:extLst>
          </p:cNvPr>
          <p:cNvSpPr txBox="1">
            <a:spLocks/>
          </p:cNvSpPr>
          <p:nvPr/>
        </p:nvSpPr>
        <p:spPr>
          <a:xfrm>
            <a:off x="4721184" y="4675395"/>
            <a:ext cx="3086100" cy="273844"/>
          </a:xfrm>
          <a:prstGeom prst="rect">
            <a:avLst/>
          </a:prstGeom>
        </p:spPr>
        <p:txBody>
          <a:bodyPr/>
          <a:lstStyle>
            <a:defPPr>
              <a:defRPr lang="en-US"/>
            </a:defPPr>
            <a:lvl1pPr marL="0" algn="r" defTabSz="914400" rtl="1" eaLnBrk="1" latinLnBrk="0" hangingPunct="1">
              <a:defRPr sz="1050" kern="1200">
                <a:solidFill>
                  <a:schemeClr val="tx1"/>
                </a:solidFill>
                <a:latin typeface="29LT Bukra Regular" panose="020B0504040000000004" pitchFamily="34" charset="-78"/>
                <a:ea typeface="+mn-ea"/>
                <a:cs typeface="29LT Bukra Regular" panose="020B0504040000000004" pitchFamily="34" charset="-78"/>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r>
              <a:rPr lang="ar-SA" sz="788" dirty="0"/>
              <a:t>التقرير السنوي لعام 2025 - لجمعية اجتياز التعليمية </a:t>
            </a:r>
            <a:endParaRPr lang="en-US" sz="788" dirty="0"/>
          </a:p>
        </p:txBody>
      </p:sp>
      <p:pic>
        <p:nvPicPr>
          <p:cNvPr id="4" name="صورة 3">
            <a:extLst>
              <a:ext uri="{FF2B5EF4-FFF2-40B4-BE49-F238E27FC236}">
                <a16:creationId xmlns:a16="http://schemas.microsoft.com/office/drawing/2014/main" id="{CDB47F7B-9CEA-BCD9-1BA4-26A363E406D6}"/>
              </a:ext>
            </a:extLst>
          </p:cNvPr>
          <p:cNvPicPr>
            <a:picLocks noChangeAspect="1"/>
          </p:cNvPicPr>
          <p:nvPr/>
        </p:nvPicPr>
        <p:blipFill>
          <a:blip r:embed="rId2"/>
          <a:stretch>
            <a:fillRect/>
          </a:stretch>
        </p:blipFill>
        <p:spPr>
          <a:xfrm>
            <a:off x="-369270" y="-369530"/>
            <a:ext cx="1627773" cy="1548518"/>
          </a:xfrm>
          <a:prstGeom prst="rect">
            <a:avLst/>
          </a:prstGeom>
        </p:spPr>
      </p:pic>
    </p:spTree>
    <p:extLst>
      <p:ext uri="{BB962C8B-B14F-4D97-AF65-F5344CB8AC3E}">
        <p14:creationId xmlns:p14="http://schemas.microsoft.com/office/powerpoint/2010/main" val="32826903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0" y="21431"/>
            <a:ext cx="9144000" cy="5100638"/>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2D3180"/>
          </a:solidFill>
          <a:ln w="12700">
            <a:solidFill>
              <a:srgbClr val="2D3180"/>
            </a:solidFill>
            <a:prstDash val="solid"/>
          </a:ln>
        </p:spPr>
        <p:txBody>
          <a:bodyPr/>
          <a:lstStyle/>
          <a:p>
            <a:endParaRPr lang="ar-SA"/>
          </a:p>
        </p:txBody>
      </p:sp>
      <p:sp>
        <p:nvSpPr>
          <p:cNvPr id="3" name="Text 1"/>
          <p:cNvSpPr/>
          <p:nvPr/>
        </p:nvSpPr>
        <p:spPr>
          <a:xfrm>
            <a:off x="365760" y="91440"/>
            <a:ext cx="7772400" cy="731520"/>
          </a:xfrm>
          <a:prstGeom prst="rect">
            <a:avLst/>
          </a:prstGeom>
          <a:noFill/>
          <a:ln/>
        </p:spPr>
        <p:txBody>
          <a:bodyPr wrap="square" rtlCol="0" anchor="ctr"/>
          <a:lstStyle/>
          <a:p>
            <a:pPr marL="0" indent="0" algn="r" rtl="1">
              <a:buNone/>
            </a:pPr>
            <a:r>
              <a:rPr lang="en-US" sz="2800" b="1" dirty="0">
                <a:solidFill>
                  <a:srgbClr val="FFFFFF"/>
                </a:solidFill>
                <a:latin typeface="Tajawal" panose="00000500000000000000" pitchFamily="2" charset="-78"/>
                <a:ea typeface="Arial" pitchFamily="34" charset="-122"/>
                <a:cs typeface="Tajawal" panose="00000500000000000000" pitchFamily="2" charset="-78"/>
              </a:rPr>
              <a:t>التقرير المالي لعام 2025</a:t>
            </a:r>
            <a:endParaRPr lang="en-US" sz="2800" dirty="0">
              <a:latin typeface="Tajawal" panose="00000500000000000000" pitchFamily="2" charset="-78"/>
              <a:cs typeface="Tajawal" panose="00000500000000000000" pitchFamily="2" charset="-78"/>
            </a:endParaRPr>
          </a:p>
        </p:txBody>
      </p:sp>
      <p:sp>
        <p:nvSpPr>
          <p:cNvPr id="5" name="Shape 2"/>
          <p:cNvSpPr/>
          <p:nvPr/>
        </p:nvSpPr>
        <p:spPr>
          <a:xfrm>
            <a:off x="4754880" y="1051560"/>
            <a:ext cx="4114800" cy="411480"/>
          </a:xfrm>
          <a:prstGeom prst="rect">
            <a:avLst/>
          </a:prstGeom>
          <a:solidFill>
            <a:srgbClr val="3BBFAD"/>
          </a:solidFill>
          <a:ln w="12700">
            <a:solidFill>
              <a:srgbClr val="3BBFAD"/>
            </a:solidFill>
            <a:prstDash val="solid"/>
          </a:ln>
        </p:spPr>
        <p:txBody>
          <a:bodyPr/>
          <a:lstStyle/>
          <a:p>
            <a:endParaRPr lang="ar-SA"/>
          </a:p>
        </p:txBody>
      </p:sp>
      <p:sp>
        <p:nvSpPr>
          <p:cNvPr id="6" name="Text 3"/>
          <p:cNvSpPr/>
          <p:nvPr/>
        </p:nvSpPr>
        <p:spPr>
          <a:xfrm>
            <a:off x="4754880" y="1051560"/>
            <a:ext cx="4114800" cy="411480"/>
          </a:xfrm>
          <a:prstGeom prst="rect">
            <a:avLst/>
          </a:prstGeom>
          <a:noFill/>
          <a:ln/>
        </p:spPr>
        <p:txBody>
          <a:bodyPr wrap="square" lIns="0" tIns="0" rIns="0" bIns="0" rtlCol="0" anchor="ctr"/>
          <a:lstStyle/>
          <a:p>
            <a:pPr marL="0" indent="0" algn="ctr" rtl="1">
              <a:buNone/>
            </a:pPr>
            <a:r>
              <a:rPr lang="en-US" sz="1600" b="1" dirty="0">
                <a:solidFill>
                  <a:srgbClr val="FFFFFF"/>
                </a:solidFill>
                <a:latin typeface="Arial" pitchFamily="34" charset="0"/>
                <a:ea typeface="Arial" pitchFamily="34" charset="-122"/>
                <a:cs typeface="Arial" pitchFamily="34" charset="-120"/>
              </a:rPr>
              <a:t>الإيرادات</a:t>
            </a:r>
            <a:endParaRPr lang="en-US" sz="1600" dirty="0"/>
          </a:p>
        </p:txBody>
      </p:sp>
      <p:sp>
        <p:nvSpPr>
          <p:cNvPr id="7" name="Shape 4"/>
          <p:cNvSpPr/>
          <p:nvPr/>
        </p:nvSpPr>
        <p:spPr>
          <a:xfrm>
            <a:off x="4754880" y="1508760"/>
            <a:ext cx="4114800" cy="411480"/>
          </a:xfrm>
          <a:prstGeom prst="rect">
            <a:avLst/>
          </a:prstGeom>
          <a:solidFill>
            <a:srgbClr val="FFFFFF"/>
          </a:solidFill>
          <a:ln w="12700">
            <a:solidFill>
              <a:srgbClr val="E8EAF6"/>
            </a:solidFill>
            <a:prstDash val="solid"/>
          </a:ln>
        </p:spPr>
        <p:txBody>
          <a:bodyPr/>
          <a:lstStyle/>
          <a:p>
            <a:endParaRPr lang="ar-SA">
              <a:latin typeface="Tajawal" panose="00000500000000000000" pitchFamily="2" charset="-78"/>
              <a:cs typeface="Tajawal" panose="00000500000000000000" pitchFamily="2" charset="-78"/>
            </a:endParaRPr>
          </a:p>
        </p:txBody>
      </p:sp>
      <p:sp>
        <p:nvSpPr>
          <p:cNvPr id="8" name="Text 5"/>
          <p:cNvSpPr/>
          <p:nvPr/>
        </p:nvSpPr>
        <p:spPr>
          <a:xfrm>
            <a:off x="6858000" y="1508760"/>
            <a:ext cx="1920240" cy="411480"/>
          </a:xfrm>
          <a:prstGeom prst="rect">
            <a:avLst/>
          </a:prstGeom>
          <a:noFill/>
          <a:ln/>
        </p:spPr>
        <p:txBody>
          <a:bodyPr wrap="square" lIns="63500" tIns="63500" rIns="63500" bIns="63500" rtlCol="0" anchor="ctr"/>
          <a:lstStyle/>
          <a:p>
            <a:pPr marL="0" indent="0" algn="r" rtl="1">
              <a:buNone/>
            </a:pPr>
            <a:r>
              <a:rPr lang="en-US" sz="1300" dirty="0">
                <a:solidFill>
                  <a:srgbClr val="1A1A2E"/>
                </a:solidFill>
                <a:latin typeface="Tajawal" panose="00000500000000000000" pitchFamily="2" charset="-78"/>
                <a:ea typeface="Arial" pitchFamily="34" charset="-122"/>
                <a:cs typeface="Tajawal" panose="00000500000000000000" pitchFamily="2" charset="-78"/>
              </a:rPr>
              <a:t>التبرعات</a:t>
            </a:r>
            <a:endParaRPr lang="en-US" sz="1300" dirty="0">
              <a:latin typeface="Tajawal" panose="00000500000000000000" pitchFamily="2" charset="-78"/>
              <a:cs typeface="Tajawal" panose="00000500000000000000" pitchFamily="2" charset="-78"/>
            </a:endParaRPr>
          </a:p>
        </p:txBody>
      </p:sp>
      <p:sp>
        <p:nvSpPr>
          <p:cNvPr id="9" name="Text 6"/>
          <p:cNvSpPr/>
          <p:nvPr/>
        </p:nvSpPr>
        <p:spPr>
          <a:xfrm>
            <a:off x="4754880" y="1508760"/>
            <a:ext cx="2011680" cy="411480"/>
          </a:xfrm>
          <a:prstGeom prst="rect">
            <a:avLst/>
          </a:prstGeom>
          <a:noFill/>
          <a:ln/>
        </p:spPr>
        <p:txBody>
          <a:bodyPr wrap="square" rtlCol="0" anchor="ctr"/>
          <a:lstStyle/>
          <a:p>
            <a:pPr marL="0" indent="0" algn="ctr">
              <a:buNone/>
            </a:pPr>
            <a:r>
              <a:rPr lang="en-US" sz="1300" dirty="0">
                <a:solidFill>
                  <a:srgbClr val="1A1A2E"/>
                </a:solidFill>
                <a:latin typeface="Tajawal" panose="00000500000000000000" pitchFamily="2" charset="-78"/>
                <a:ea typeface="Arial" pitchFamily="34" charset="-122"/>
                <a:cs typeface="Tajawal" panose="00000500000000000000" pitchFamily="2" charset="-78"/>
              </a:rPr>
              <a:t>25,050 ريال</a:t>
            </a:r>
            <a:endParaRPr lang="en-US" sz="1300" dirty="0">
              <a:latin typeface="Tajawal" panose="00000500000000000000" pitchFamily="2" charset="-78"/>
              <a:cs typeface="Tajawal" panose="00000500000000000000" pitchFamily="2" charset="-78"/>
            </a:endParaRPr>
          </a:p>
        </p:txBody>
      </p:sp>
      <p:sp>
        <p:nvSpPr>
          <p:cNvPr id="10" name="Shape 7"/>
          <p:cNvSpPr/>
          <p:nvPr/>
        </p:nvSpPr>
        <p:spPr>
          <a:xfrm>
            <a:off x="4754880" y="1965960"/>
            <a:ext cx="4114800" cy="411480"/>
          </a:xfrm>
          <a:prstGeom prst="rect">
            <a:avLst/>
          </a:prstGeom>
          <a:solidFill>
            <a:srgbClr val="F4F6FF"/>
          </a:solidFill>
          <a:ln w="12700">
            <a:solidFill>
              <a:srgbClr val="E8EAF6"/>
            </a:solidFill>
            <a:prstDash val="solid"/>
          </a:ln>
        </p:spPr>
        <p:txBody>
          <a:bodyPr/>
          <a:lstStyle/>
          <a:p>
            <a:endParaRPr lang="ar-SA">
              <a:latin typeface="Tajawal" panose="00000500000000000000" pitchFamily="2" charset="-78"/>
              <a:cs typeface="Tajawal" panose="00000500000000000000" pitchFamily="2" charset="-78"/>
            </a:endParaRPr>
          </a:p>
        </p:txBody>
      </p:sp>
      <p:sp>
        <p:nvSpPr>
          <p:cNvPr id="11" name="Text 8"/>
          <p:cNvSpPr/>
          <p:nvPr/>
        </p:nvSpPr>
        <p:spPr>
          <a:xfrm>
            <a:off x="6858000" y="1965960"/>
            <a:ext cx="1920240" cy="411480"/>
          </a:xfrm>
          <a:prstGeom prst="rect">
            <a:avLst/>
          </a:prstGeom>
          <a:noFill/>
          <a:ln/>
        </p:spPr>
        <p:txBody>
          <a:bodyPr wrap="square" lIns="63500" tIns="63500" rIns="63500" bIns="63500" rtlCol="0" anchor="ctr"/>
          <a:lstStyle/>
          <a:p>
            <a:pPr marL="0" indent="0" algn="r" rtl="1">
              <a:buNone/>
            </a:pPr>
            <a:r>
              <a:rPr lang="en-US" sz="1300" dirty="0">
                <a:solidFill>
                  <a:srgbClr val="1A1A2E"/>
                </a:solidFill>
                <a:latin typeface="Tajawal" panose="00000500000000000000" pitchFamily="2" charset="-78"/>
                <a:ea typeface="Arial" pitchFamily="34" charset="-122"/>
                <a:cs typeface="Tajawal" panose="00000500000000000000" pitchFamily="2" charset="-78"/>
              </a:rPr>
              <a:t>المنح</a:t>
            </a:r>
            <a:endParaRPr lang="en-US" sz="1300" dirty="0">
              <a:latin typeface="Tajawal" panose="00000500000000000000" pitchFamily="2" charset="-78"/>
              <a:cs typeface="Tajawal" panose="00000500000000000000" pitchFamily="2" charset="-78"/>
            </a:endParaRPr>
          </a:p>
        </p:txBody>
      </p:sp>
      <p:sp>
        <p:nvSpPr>
          <p:cNvPr id="12" name="Text 9"/>
          <p:cNvSpPr/>
          <p:nvPr/>
        </p:nvSpPr>
        <p:spPr>
          <a:xfrm>
            <a:off x="4754880" y="1965960"/>
            <a:ext cx="2011680" cy="411480"/>
          </a:xfrm>
          <a:prstGeom prst="rect">
            <a:avLst/>
          </a:prstGeom>
          <a:noFill/>
          <a:ln/>
        </p:spPr>
        <p:txBody>
          <a:bodyPr wrap="square" rtlCol="0" anchor="ctr"/>
          <a:lstStyle/>
          <a:p>
            <a:pPr marL="0" indent="0" algn="ctr">
              <a:buNone/>
            </a:pPr>
            <a:r>
              <a:rPr lang="en-US" sz="1300" dirty="0">
                <a:solidFill>
                  <a:srgbClr val="1A1A2E"/>
                </a:solidFill>
                <a:latin typeface="Tajawal" panose="00000500000000000000" pitchFamily="2" charset="-78"/>
                <a:ea typeface="Arial" pitchFamily="34" charset="-122"/>
                <a:cs typeface="Tajawal" panose="00000500000000000000" pitchFamily="2" charset="-78"/>
              </a:rPr>
              <a:t>0 ريال</a:t>
            </a:r>
            <a:endParaRPr lang="en-US" sz="1300" dirty="0">
              <a:latin typeface="Tajawal" panose="00000500000000000000" pitchFamily="2" charset="-78"/>
              <a:cs typeface="Tajawal" panose="00000500000000000000" pitchFamily="2" charset="-78"/>
            </a:endParaRPr>
          </a:p>
        </p:txBody>
      </p:sp>
      <p:sp>
        <p:nvSpPr>
          <p:cNvPr id="13" name="Shape 10"/>
          <p:cNvSpPr/>
          <p:nvPr/>
        </p:nvSpPr>
        <p:spPr>
          <a:xfrm>
            <a:off x="4754880" y="2423160"/>
            <a:ext cx="4114800" cy="411480"/>
          </a:xfrm>
          <a:prstGeom prst="rect">
            <a:avLst/>
          </a:prstGeom>
          <a:solidFill>
            <a:srgbClr val="FFFFFF"/>
          </a:solidFill>
          <a:ln w="12700">
            <a:solidFill>
              <a:srgbClr val="E8EAF6"/>
            </a:solidFill>
            <a:prstDash val="solid"/>
          </a:ln>
        </p:spPr>
        <p:txBody>
          <a:bodyPr/>
          <a:lstStyle/>
          <a:p>
            <a:endParaRPr lang="ar-SA">
              <a:latin typeface="Tajawal" panose="00000500000000000000" pitchFamily="2" charset="-78"/>
              <a:cs typeface="Tajawal" panose="00000500000000000000" pitchFamily="2" charset="-78"/>
            </a:endParaRPr>
          </a:p>
        </p:txBody>
      </p:sp>
      <p:sp>
        <p:nvSpPr>
          <p:cNvPr id="14" name="Text 11"/>
          <p:cNvSpPr/>
          <p:nvPr/>
        </p:nvSpPr>
        <p:spPr>
          <a:xfrm>
            <a:off x="6858000" y="2423160"/>
            <a:ext cx="1920240" cy="411480"/>
          </a:xfrm>
          <a:prstGeom prst="rect">
            <a:avLst/>
          </a:prstGeom>
          <a:noFill/>
          <a:ln/>
        </p:spPr>
        <p:txBody>
          <a:bodyPr wrap="square" lIns="63500" tIns="63500" rIns="63500" bIns="63500" rtlCol="0" anchor="ctr"/>
          <a:lstStyle/>
          <a:p>
            <a:pPr marL="0" indent="0" algn="r" rtl="1">
              <a:buNone/>
            </a:pPr>
            <a:r>
              <a:rPr lang="en-US" sz="1300" dirty="0">
                <a:solidFill>
                  <a:srgbClr val="1A1A2E"/>
                </a:solidFill>
                <a:latin typeface="Tajawal" panose="00000500000000000000" pitchFamily="2" charset="-78"/>
                <a:ea typeface="Arial" pitchFamily="34" charset="-122"/>
                <a:cs typeface="Tajawal" panose="00000500000000000000" pitchFamily="2" charset="-78"/>
              </a:rPr>
              <a:t>الاشتراكات</a:t>
            </a:r>
            <a:endParaRPr lang="en-US" sz="1300" dirty="0">
              <a:latin typeface="Tajawal" panose="00000500000000000000" pitchFamily="2" charset="-78"/>
              <a:cs typeface="Tajawal" panose="00000500000000000000" pitchFamily="2" charset="-78"/>
            </a:endParaRPr>
          </a:p>
        </p:txBody>
      </p:sp>
      <p:sp>
        <p:nvSpPr>
          <p:cNvPr id="15" name="Text 12"/>
          <p:cNvSpPr/>
          <p:nvPr/>
        </p:nvSpPr>
        <p:spPr>
          <a:xfrm>
            <a:off x="4754880" y="2423160"/>
            <a:ext cx="2011680" cy="411480"/>
          </a:xfrm>
          <a:prstGeom prst="rect">
            <a:avLst/>
          </a:prstGeom>
          <a:noFill/>
          <a:ln/>
        </p:spPr>
        <p:txBody>
          <a:bodyPr wrap="square" rtlCol="0" anchor="ctr"/>
          <a:lstStyle/>
          <a:p>
            <a:pPr marL="0" indent="0" algn="ctr">
              <a:buNone/>
            </a:pPr>
            <a:r>
              <a:rPr lang="en-US" sz="1300" dirty="0">
                <a:solidFill>
                  <a:srgbClr val="1A1A2E"/>
                </a:solidFill>
                <a:latin typeface="Tajawal" panose="00000500000000000000" pitchFamily="2" charset="-78"/>
                <a:ea typeface="Arial" pitchFamily="34" charset="-122"/>
                <a:cs typeface="Tajawal" panose="00000500000000000000" pitchFamily="2" charset="-78"/>
              </a:rPr>
              <a:t>1,000 ريال</a:t>
            </a:r>
            <a:endParaRPr lang="en-US" sz="1300" dirty="0">
              <a:latin typeface="Tajawal" panose="00000500000000000000" pitchFamily="2" charset="-78"/>
              <a:cs typeface="Tajawal" panose="00000500000000000000" pitchFamily="2" charset="-78"/>
            </a:endParaRPr>
          </a:p>
        </p:txBody>
      </p:sp>
      <p:sp>
        <p:nvSpPr>
          <p:cNvPr id="16" name="Shape 13"/>
          <p:cNvSpPr/>
          <p:nvPr/>
        </p:nvSpPr>
        <p:spPr>
          <a:xfrm>
            <a:off x="4754880" y="2880360"/>
            <a:ext cx="4114800" cy="411480"/>
          </a:xfrm>
          <a:prstGeom prst="rect">
            <a:avLst/>
          </a:prstGeom>
          <a:solidFill>
            <a:srgbClr val="E8EAF6"/>
          </a:solidFill>
          <a:ln w="12700">
            <a:solidFill>
              <a:srgbClr val="E8EAF6"/>
            </a:solidFill>
            <a:prstDash val="solid"/>
          </a:ln>
        </p:spPr>
        <p:txBody>
          <a:bodyPr/>
          <a:lstStyle/>
          <a:p>
            <a:endParaRPr lang="ar-SA">
              <a:latin typeface="Tajawal" panose="00000500000000000000" pitchFamily="2" charset="-78"/>
              <a:cs typeface="Tajawal" panose="00000500000000000000" pitchFamily="2" charset="-78"/>
            </a:endParaRPr>
          </a:p>
        </p:txBody>
      </p:sp>
      <p:sp>
        <p:nvSpPr>
          <p:cNvPr id="17" name="Text 14"/>
          <p:cNvSpPr/>
          <p:nvPr/>
        </p:nvSpPr>
        <p:spPr>
          <a:xfrm>
            <a:off x="6858000" y="2880360"/>
            <a:ext cx="1920240" cy="411480"/>
          </a:xfrm>
          <a:prstGeom prst="rect">
            <a:avLst/>
          </a:prstGeom>
          <a:noFill/>
          <a:ln/>
        </p:spPr>
        <p:txBody>
          <a:bodyPr wrap="square" lIns="63500" tIns="63500" rIns="63500" bIns="63500" rtlCol="0" anchor="ctr"/>
          <a:lstStyle/>
          <a:p>
            <a:pPr marL="0" indent="0" algn="r" rtl="1">
              <a:buNone/>
            </a:pPr>
            <a:r>
              <a:rPr lang="en-US" sz="1300" b="1" dirty="0">
                <a:solidFill>
                  <a:srgbClr val="1A1A2E"/>
                </a:solidFill>
                <a:latin typeface="Tajawal" panose="00000500000000000000" pitchFamily="2" charset="-78"/>
                <a:ea typeface="Arial" pitchFamily="34" charset="-122"/>
                <a:cs typeface="Tajawal" panose="00000500000000000000" pitchFamily="2" charset="-78"/>
              </a:rPr>
              <a:t>الإجمالي</a:t>
            </a:r>
            <a:endParaRPr lang="en-US" sz="1300" dirty="0">
              <a:latin typeface="Tajawal" panose="00000500000000000000" pitchFamily="2" charset="-78"/>
              <a:cs typeface="Tajawal" panose="00000500000000000000" pitchFamily="2" charset="-78"/>
            </a:endParaRPr>
          </a:p>
        </p:txBody>
      </p:sp>
      <p:sp>
        <p:nvSpPr>
          <p:cNvPr id="18" name="Text 15"/>
          <p:cNvSpPr/>
          <p:nvPr/>
        </p:nvSpPr>
        <p:spPr>
          <a:xfrm>
            <a:off x="4754880" y="2880360"/>
            <a:ext cx="2011680" cy="411480"/>
          </a:xfrm>
          <a:prstGeom prst="rect">
            <a:avLst/>
          </a:prstGeom>
          <a:noFill/>
          <a:ln/>
        </p:spPr>
        <p:txBody>
          <a:bodyPr wrap="square" rtlCol="0" anchor="ctr"/>
          <a:lstStyle/>
          <a:p>
            <a:pPr marL="0" indent="0" algn="ctr">
              <a:buNone/>
            </a:pPr>
            <a:r>
              <a:rPr lang="en-US" sz="1300" b="1" dirty="0">
                <a:solidFill>
                  <a:srgbClr val="3BBFAD"/>
                </a:solidFill>
                <a:latin typeface="Tajawal" panose="00000500000000000000" pitchFamily="2" charset="-78"/>
                <a:ea typeface="Arial" pitchFamily="34" charset="-122"/>
                <a:cs typeface="Tajawal" panose="00000500000000000000" pitchFamily="2" charset="-78"/>
              </a:rPr>
              <a:t>26,050 ريال</a:t>
            </a:r>
            <a:endParaRPr lang="en-US" sz="1300" dirty="0">
              <a:latin typeface="Tajawal" panose="00000500000000000000" pitchFamily="2" charset="-78"/>
              <a:cs typeface="Tajawal" panose="00000500000000000000" pitchFamily="2" charset="-78"/>
            </a:endParaRPr>
          </a:p>
        </p:txBody>
      </p:sp>
      <p:sp>
        <p:nvSpPr>
          <p:cNvPr id="19" name="Shape 16"/>
          <p:cNvSpPr/>
          <p:nvPr/>
        </p:nvSpPr>
        <p:spPr>
          <a:xfrm>
            <a:off x="274320" y="1051560"/>
            <a:ext cx="4114800" cy="411480"/>
          </a:xfrm>
          <a:prstGeom prst="rect">
            <a:avLst/>
          </a:prstGeom>
          <a:solidFill>
            <a:srgbClr val="2D3180"/>
          </a:solidFill>
          <a:ln w="12700">
            <a:solidFill>
              <a:srgbClr val="2D3180"/>
            </a:solidFill>
            <a:prstDash val="solid"/>
          </a:ln>
        </p:spPr>
        <p:txBody>
          <a:bodyPr/>
          <a:lstStyle/>
          <a:p>
            <a:endParaRPr lang="ar-SA"/>
          </a:p>
        </p:txBody>
      </p:sp>
      <p:sp>
        <p:nvSpPr>
          <p:cNvPr id="20" name="Text 17"/>
          <p:cNvSpPr/>
          <p:nvPr/>
        </p:nvSpPr>
        <p:spPr>
          <a:xfrm>
            <a:off x="274320" y="1051560"/>
            <a:ext cx="4114800" cy="411480"/>
          </a:xfrm>
          <a:prstGeom prst="rect">
            <a:avLst/>
          </a:prstGeom>
          <a:noFill/>
          <a:ln/>
        </p:spPr>
        <p:txBody>
          <a:bodyPr wrap="square" lIns="0" tIns="0" rIns="0" bIns="0" rtlCol="0" anchor="ctr"/>
          <a:lstStyle/>
          <a:p>
            <a:pPr marL="0" indent="0" algn="ctr" rtl="1">
              <a:buNone/>
            </a:pPr>
            <a:r>
              <a:rPr lang="en-US" sz="1600" b="1" dirty="0">
                <a:solidFill>
                  <a:srgbClr val="FFFFFF"/>
                </a:solidFill>
                <a:latin typeface="Arial" pitchFamily="34" charset="0"/>
                <a:ea typeface="Arial" pitchFamily="34" charset="-122"/>
                <a:cs typeface="Arial" pitchFamily="34" charset="-120"/>
              </a:rPr>
              <a:t>المصروفات</a:t>
            </a:r>
            <a:endParaRPr lang="en-US" sz="1600" dirty="0"/>
          </a:p>
        </p:txBody>
      </p:sp>
      <p:sp>
        <p:nvSpPr>
          <p:cNvPr id="21" name="Shape 18"/>
          <p:cNvSpPr/>
          <p:nvPr/>
        </p:nvSpPr>
        <p:spPr>
          <a:xfrm>
            <a:off x="274320" y="1508760"/>
            <a:ext cx="4114800" cy="384048"/>
          </a:xfrm>
          <a:prstGeom prst="rect">
            <a:avLst/>
          </a:prstGeom>
          <a:solidFill>
            <a:srgbClr val="FFFFFF"/>
          </a:solidFill>
          <a:ln w="12700">
            <a:solidFill>
              <a:srgbClr val="E8EAF6"/>
            </a:solidFill>
            <a:prstDash val="solid"/>
          </a:ln>
        </p:spPr>
        <p:txBody>
          <a:bodyPr/>
          <a:lstStyle/>
          <a:p>
            <a:endParaRPr lang="ar-SA">
              <a:latin typeface="Tajawal" panose="00000500000000000000" pitchFamily="2" charset="-78"/>
              <a:cs typeface="Tajawal" panose="00000500000000000000" pitchFamily="2" charset="-78"/>
            </a:endParaRPr>
          </a:p>
        </p:txBody>
      </p:sp>
      <p:sp>
        <p:nvSpPr>
          <p:cNvPr id="22" name="Text 19"/>
          <p:cNvSpPr/>
          <p:nvPr/>
        </p:nvSpPr>
        <p:spPr>
          <a:xfrm>
            <a:off x="2377440" y="1508760"/>
            <a:ext cx="1920240" cy="384048"/>
          </a:xfrm>
          <a:prstGeom prst="rect">
            <a:avLst/>
          </a:prstGeom>
          <a:noFill/>
          <a:ln/>
        </p:spPr>
        <p:txBody>
          <a:bodyPr wrap="square" lIns="63500" tIns="63500" rIns="63500" bIns="63500" rtlCol="0" anchor="ctr"/>
          <a:lstStyle/>
          <a:p>
            <a:pPr marL="0" indent="0" algn="r" rtl="1">
              <a:buNone/>
            </a:pPr>
            <a:r>
              <a:rPr lang="en-US" sz="1300" dirty="0">
                <a:solidFill>
                  <a:srgbClr val="1A1A2E"/>
                </a:solidFill>
                <a:latin typeface="Tajawal" panose="00000500000000000000" pitchFamily="2" charset="-78"/>
                <a:ea typeface="Arial" pitchFamily="34" charset="-122"/>
                <a:cs typeface="Tajawal" panose="00000500000000000000" pitchFamily="2" charset="-78"/>
              </a:rPr>
              <a:t>البرامج</a:t>
            </a:r>
            <a:endParaRPr lang="en-US" sz="1300" dirty="0">
              <a:latin typeface="Tajawal" panose="00000500000000000000" pitchFamily="2" charset="-78"/>
              <a:cs typeface="Tajawal" panose="00000500000000000000" pitchFamily="2" charset="-78"/>
            </a:endParaRPr>
          </a:p>
        </p:txBody>
      </p:sp>
      <p:sp>
        <p:nvSpPr>
          <p:cNvPr id="23" name="Text 20"/>
          <p:cNvSpPr/>
          <p:nvPr/>
        </p:nvSpPr>
        <p:spPr>
          <a:xfrm>
            <a:off x="274320" y="1508760"/>
            <a:ext cx="2011680" cy="384048"/>
          </a:xfrm>
          <a:prstGeom prst="rect">
            <a:avLst/>
          </a:prstGeom>
          <a:noFill/>
          <a:ln/>
        </p:spPr>
        <p:txBody>
          <a:bodyPr wrap="square" rtlCol="0" anchor="ctr"/>
          <a:lstStyle/>
          <a:p>
            <a:pPr marL="0" indent="0" algn="ctr">
              <a:buNone/>
            </a:pPr>
            <a:r>
              <a:rPr lang="en-US" sz="1300" dirty="0">
                <a:solidFill>
                  <a:srgbClr val="1A1A2E"/>
                </a:solidFill>
                <a:latin typeface="Tajawal" panose="00000500000000000000" pitchFamily="2" charset="-78"/>
                <a:ea typeface="Arial" pitchFamily="34" charset="-122"/>
                <a:cs typeface="Tajawal" panose="00000500000000000000" pitchFamily="2" charset="-78"/>
              </a:rPr>
              <a:t>110,000 ريال</a:t>
            </a:r>
            <a:endParaRPr lang="en-US" sz="1300" dirty="0">
              <a:latin typeface="Tajawal" panose="00000500000000000000" pitchFamily="2" charset="-78"/>
              <a:cs typeface="Tajawal" panose="00000500000000000000" pitchFamily="2" charset="-78"/>
            </a:endParaRPr>
          </a:p>
        </p:txBody>
      </p:sp>
      <p:sp>
        <p:nvSpPr>
          <p:cNvPr id="24" name="Shape 21"/>
          <p:cNvSpPr/>
          <p:nvPr/>
        </p:nvSpPr>
        <p:spPr>
          <a:xfrm>
            <a:off x="274320" y="1920240"/>
            <a:ext cx="4114800" cy="384048"/>
          </a:xfrm>
          <a:prstGeom prst="rect">
            <a:avLst/>
          </a:prstGeom>
          <a:solidFill>
            <a:srgbClr val="F4F6FF"/>
          </a:solidFill>
          <a:ln w="12700">
            <a:solidFill>
              <a:srgbClr val="E8EAF6"/>
            </a:solidFill>
            <a:prstDash val="solid"/>
          </a:ln>
        </p:spPr>
        <p:txBody>
          <a:bodyPr/>
          <a:lstStyle/>
          <a:p>
            <a:endParaRPr lang="ar-SA">
              <a:latin typeface="Tajawal" panose="00000500000000000000" pitchFamily="2" charset="-78"/>
              <a:cs typeface="Tajawal" panose="00000500000000000000" pitchFamily="2" charset="-78"/>
            </a:endParaRPr>
          </a:p>
        </p:txBody>
      </p:sp>
      <p:sp>
        <p:nvSpPr>
          <p:cNvPr id="25" name="Text 22"/>
          <p:cNvSpPr/>
          <p:nvPr/>
        </p:nvSpPr>
        <p:spPr>
          <a:xfrm>
            <a:off x="2377440" y="1920240"/>
            <a:ext cx="1920240" cy="384048"/>
          </a:xfrm>
          <a:prstGeom prst="rect">
            <a:avLst/>
          </a:prstGeom>
          <a:noFill/>
          <a:ln/>
        </p:spPr>
        <p:txBody>
          <a:bodyPr wrap="square" lIns="63500" tIns="63500" rIns="63500" bIns="63500" rtlCol="0" anchor="ctr"/>
          <a:lstStyle/>
          <a:p>
            <a:pPr marL="0" indent="0" algn="r" rtl="1">
              <a:buNone/>
            </a:pPr>
            <a:r>
              <a:rPr lang="en-US" sz="1300" dirty="0">
                <a:solidFill>
                  <a:srgbClr val="1A1A2E"/>
                </a:solidFill>
                <a:latin typeface="Tajawal" panose="00000500000000000000" pitchFamily="2" charset="-78"/>
                <a:ea typeface="Arial" pitchFamily="34" charset="-122"/>
                <a:cs typeface="Tajawal" panose="00000500000000000000" pitchFamily="2" charset="-78"/>
              </a:rPr>
              <a:t>التشغيل</a:t>
            </a:r>
            <a:endParaRPr lang="en-US" sz="1300" dirty="0">
              <a:latin typeface="Tajawal" panose="00000500000000000000" pitchFamily="2" charset="-78"/>
              <a:cs typeface="Tajawal" panose="00000500000000000000" pitchFamily="2" charset="-78"/>
            </a:endParaRPr>
          </a:p>
        </p:txBody>
      </p:sp>
      <p:sp>
        <p:nvSpPr>
          <p:cNvPr id="26" name="Text 23"/>
          <p:cNvSpPr/>
          <p:nvPr/>
        </p:nvSpPr>
        <p:spPr>
          <a:xfrm>
            <a:off x="274320" y="1920240"/>
            <a:ext cx="2011680" cy="384048"/>
          </a:xfrm>
          <a:prstGeom prst="rect">
            <a:avLst/>
          </a:prstGeom>
          <a:noFill/>
          <a:ln/>
        </p:spPr>
        <p:txBody>
          <a:bodyPr wrap="square" rtlCol="0" anchor="ctr"/>
          <a:lstStyle/>
          <a:p>
            <a:pPr marL="0" indent="0" algn="ctr">
              <a:buNone/>
            </a:pPr>
            <a:r>
              <a:rPr lang="en-US" sz="1300" dirty="0">
                <a:solidFill>
                  <a:srgbClr val="1A1A2E"/>
                </a:solidFill>
                <a:latin typeface="Tajawal" panose="00000500000000000000" pitchFamily="2" charset="-78"/>
                <a:ea typeface="Arial" pitchFamily="34" charset="-122"/>
                <a:cs typeface="Tajawal" panose="00000500000000000000" pitchFamily="2" charset="-78"/>
              </a:rPr>
              <a:t>2,875 ريال</a:t>
            </a:r>
            <a:endParaRPr lang="en-US" sz="1300" dirty="0">
              <a:latin typeface="Tajawal" panose="00000500000000000000" pitchFamily="2" charset="-78"/>
              <a:cs typeface="Tajawal" panose="00000500000000000000" pitchFamily="2" charset="-78"/>
            </a:endParaRPr>
          </a:p>
        </p:txBody>
      </p:sp>
      <p:sp>
        <p:nvSpPr>
          <p:cNvPr id="27" name="Shape 24"/>
          <p:cNvSpPr/>
          <p:nvPr/>
        </p:nvSpPr>
        <p:spPr>
          <a:xfrm>
            <a:off x="274320" y="2331720"/>
            <a:ext cx="4114800" cy="384048"/>
          </a:xfrm>
          <a:prstGeom prst="rect">
            <a:avLst/>
          </a:prstGeom>
          <a:solidFill>
            <a:srgbClr val="FFFFFF"/>
          </a:solidFill>
          <a:ln w="12700">
            <a:solidFill>
              <a:srgbClr val="E8EAF6"/>
            </a:solidFill>
            <a:prstDash val="solid"/>
          </a:ln>
        </p:spPr>
        <p:txBody>
          <a:bodyPr/>
          <a:lstStyle/>
          <a:p>
            <a:endParaRPr lang="ar-SA">
              <a:latin typeface="Tajawal" panose="00000500000000000000" pitchFamily="2" charset="-78"/>
              <a:cs typeface="Tajawal" panose="00000500000000000000" pitchFamily="2" charset="-78"/>
            </a:endParaRPr>
          </a:p>
        </p:txBody>
      </p:sp>
      <p:sp>
        <p:nvSpPr>
          <p:cNvPr id="28" name="Text 25"/>
          <p:cNvSpPr/>
          <p:nvPr/>
        </p:nvSpPr>
        <p:spPr>
          <a:xfrm>
            <a:off x="2377440" y="2331720"/>
            <a:ext cx="1920240" cy="384048"/>
          </a:xfrm>
          <a:prstGeom prst="rect">
            <a:avLst/>
          </a:prstGeom>
          <a:noFill/>
          <a:ln/>
        </p:spPr>
        <p:txBody>
          <a:bodyPr wrap="square" lIns="63500" tIns="63500" rIns="63500" bIns="63500" rtlCol="0" anchor="ctr"/>
          <a:lstStyle/>
          <a:p>
            <a:pPr marL="0" indent="0" algn="r" rtl="1">
              <a:buNone/>
            </a:pPr>
            <a:r>
              <a:rPr lang="en-US" sz="1300" dirty="0">
                <a:solidFill>
                  <a:srgbClr val="1A1A2E"/>
                </a:solidFill>
                <a:latin typeface="Tajawal" panose="00000500000000000000" pitchFamily="2" charset="-78"/>
                <a:ea typeface="Arial" pitchFamily="34" charset="-122"/>
                <a:cs typeface="Tajawal" panose="00000500000000000000" pitchFamily="2" charset="-78"/>
              </a:rPr>
              <a:t>التطوير</a:t>
            </a:r>
            <a:endParaRPr lang="en-US" sz="1300" dirty="0">
              <a:latin typeface="Tajawal" panose="00000500000000000000" pitchFamily="2" charset="-78"/>
              <a:cs typeface="Tajawal" panose="00000500000000000000" pitchFamily="2" charset="-78"/>
            </a:endParaRPr>
          </a:p>
        </p:txBody>
      </p:sp>
      <p:sp>
        <p:nvSpPr>
          <p:cNvPr id="29" name="Text 26"/>
          <p:cNvSpPr/>
          <p:nvPr/>
        </p:nvSpPr>
        <p:spPr>
          <a:xfrm>
            <a:off x="274320" y="2331720"/>
            <a:ext cx="2011680" cy="384048"/>
          </a:xfrm>
          <a:prstGeom prst="rect">
            <a:avLst/>
          </a:prstGeom>
          <a:noFill/>
          <a:ln/>
        </p:spPr>
        <p:txBody>
          <a:bodyPr wrap="square" rtlCol="0" anchor="ctr"/>
          <a:lstStyle/>
          <a:p>
            <a:pPr marL="0" indent="0" algn="ctr">
              <a:buNone/>
            </a:pPr>
            <a:r>
              <a:rPr lang="en-US" sz="1300" dirty="0">
                <a:solidFill>
                  <a:srgbClr val="1A1A2E"/>
                </a:solidFill>
                <a:latin typeface="Tajawal" panose="00000500000000000000" pitchFamily="2" charset="-78"/>
                <a:ea typeface="Arial" pitchFamily="34" charset="-122"/>
                <a:cs typeface="Tajawal" panose="00000500000000000000" pitchFamily="2" charset="-78"/>
              </a:rPr>
              <a:t>0 ريال</a:t>
            </a:r>
            <a:endParaRPr lang="en-US" sz="1300" dirty="0">
              <a:latin typeface="Tajawal" panose="00000500000000000000" pitchFamily="2" charset="-78"/>
              <a:cs typeface="Tajawal" panose="00000500000000000000" pitchFamily="2" charset="-78"/>
            </a:endParaRPr>
          </a:p>
        </p:txBody>
      </p:sp>
      <p:sp>
        <p:nvSpPr>
          <p:cNvPr id="30" name="Shape 27"/>
          <p:cNvSpPr/>
          <p:nvPr/>
        </p:nvSpPr>
        <p:spPr>
          <a:xfrm>
            <a:off x="274320" y="2743200"/>
            <a:ext cx="4114800" cy="384048"/>
          </a:xfrm>
          <a:prstGeom prst="rect">
            <a:avLst/>
          </a:prstGeom>
          <a:solidFill>
            <a:srgbClr val="F4F6FF"/>
          </a:solidFill>
          <a:ln w="12700">
            <a:solidFill>
              <a:srgbClr val="E8EAF6"/>
            </a:solidFill>
            <a:prstDash val="solid"/>
          </a:ln>
        </p:spPr>
        <p:txBody>
          <a:bodyPr/>
          <a:lstStyle/>
          <a:p>
            <a:endParaRPr lang="ar-SA">
              <a:latin typeface="Tajawal" panose="00000500000000000000" pitchFamily="2" charset="-78"/>
              <a:cs typeface="Tajawal" panose="00000500000000000000" pitchFamily="2" charset="-78"/>
            </a:endParaRPr>
          </a:p>
        </p:txBody>
      </p:sp>
      <p:sp>
        <p:nvSpPr>
          <p:cNvPr id="31" name="Text 28"/>
          <p:cNvSpPr/>
          <p:nvPr/>
        </p:nvSpPr>
        <p:spPr>
          <a:xfrm>
            <a:off x="2377440" y="2743200"/>
            <a:ext cx="1920240" cy="384048"/>
          </a:xfrm>
          <a:prstGeom prst="rect">
            <a:avLst/>
          </a:prstGeom>
          <a:noFill/>
          <a:ln/>
        </p:spPr>
        <p:txBody>
          <a:bodyPr wrap="square" lIns="63500" tIns="63500" rIns="63500" bIns="63500" rtlCol="0" anchor="ctr"/>
          <a:lstStyle/>
          <a:p>
            <a:pPr marL="0" indent="0" algn="r" rtl="1">
              <a:buNone/>
            </a:pPr>
            <a:r>
              <a:rPr lang="en-US" sz="1300" dirty="0">
                <a:solidFill>
                  <a:srgbClr val="1A1A2E"/>
                </a:solidFill>
                <a:latin typeface="Tajawal" panose="00000500000000000000" pitchFamily="2" charset="-78"/>
                <a:ea typeface="Arial" pitchFamily="34" charset="-122"/>
                <a:cs typeface="Tajawal" panose="00000500000000000000" pitchFamily="2" charset="-78"/>
              </a:rPr>
              <a:t>إدارية</a:t>
            </a:r>
            <a:endParaRPr lang="en-US" sz="1300" dirty="0">
              <a:latin typeface="Tajawal" panose="00000500000000000000" pitchFamily="2" charset="-78"/>
              <a:cs typeface="Tajawal" panose="00000500000000000000" pitchFamily="2" charset="-78"/>
            </a:endParaRPr>
          </a:p>
        </p:txBody>
      </p:sp>
      <p:sp>
        <p:nvSpPr>
          <p:cNvPr id="32" name="Text 29"/>
          <p:cNvSpPr/>
          <p:nvPr/>
        </p:nvSpPr>
        <p:spPr>
          <a:xfrm>
            <a:off x="274320" y="2743200"/>
            <a:ext cx="2011680" cy="384048"/>
          </a:xfrm>
          <a:prstGeom prst="rect">
            <a:avLst/>
          </a:prstGeom>
          <a:noFill/>
          <a:ln/>
        </p:spPr>
        <p:txBody>
          <a:bodyPr wrap="square" rtlCol="0" anchor="ctr"/>
          <a:lstStyle/>
          <a:p>
            <a:pPr marL="0" indent="0" algn="ctr">
              <a:buNone/>
            </a:pPr>
            <a:r>
              <a:rPr lang="en-US" sz="1300" dirty="0">
                <a:solidFill>
                  <a:srgbClr val="1A1A2E"/>
                </a:solidFill>
                <a:latin typeface="Tajawal" panose="00000500000000000000" pitchFamily="2" charset="-78"/>
                <a:ea typeface="Arial" pitchFamily="34" charset="-122"/>
                <a:cs typeface="Tajawal" panose="00000500000000000000" pitchFamily="2" charset="-78"/>
              </a:rPr>
              <a:t>3,164 ريال</a:t>
            </a:r>
            <a:endParaRPr lang="en-US" sz="1300" dirty="0">
              <a:latin typeface="Tajawal" panose="00000500000000000000" pitchFamily="2" charset="-78"/>
              <a:cs typeface="Tajawal" panose="00000500000000000000" pitchFamily="2" charset="-78"/>
            </a:endParaRPr>
          </a:p>
        </p:txBody>
      </p:sp>
      <p:sp>
        <p:nvSpPr>
          <p:cNvPr id="33" name="Shape 30"/>
          <p:cNvSpPr/>
          <p:nvPr/>
        </p:nvSpPr>
        <p:spPr>
          <a:xfrm>
            <a:off x="274320" y="3154680"/>
            <a:ext cx="4114800" cy="384048"/>
          </a:xfrm>
          <a:prstGeom prst="rect">
            <a:avLst/>
          </a:prstGeom>
          <a:solidFill>
            <a:srgbClr val="E8EAF6"/>
          </a:solidFill>
          <a:ln w="12700">
            <a:solidFill>
              <a:srgbClr val="E8EAF6"/>
            </a:solidFill>
            <a:prstDash val="solid"/>
          </a:ln>
        </p:spPr>
        <p:txBody>
          <a:bodyPr/>
          <a:lstStyle/>
          <a:p>
            <a:endParaRPr lang="ar-SA">
              <a:latin typeface="Tajawal" panose="00000500000000000000" pitchFamily="2" charset="-78"/>
              <a:cs typeface="Tajawal" panose="00000500000000000000" pitchFamily="2" charset="-78"/>
            </a:endParaRPr>
          </a:p>
        </p:txBody>
      </p:sp>
      <p:sp>
        <p:nvSpPr>
          <p:cNvPr id="34" name="Text 31"/>
          <p:cNvSpPr/>
          <p:nvPr/>
        </p:nvSpPr>
        <p:spPr>
          <a:xfrm>
            <a:off x="2377440" y="3154680"/>
            <a:ext cx="1920240" cy="384048"/>
          </a:xfrm>
          <a:prstGeom prst="rect">
            <a:avLst/>
          </a:prstGeom>
          <a:noFill/>
          <a:ln/>
        </p:spPr>
        <p:txBody>
          <a:bodyPr wrap="square" lIns="63500" tIns="63500" rIns="63500" bIns="63500" rtlCol="0" anchor="ctr"/>
          <a:lstStyle/>
          <a:p>
            <a:pPr marL="0" indent="0" algn="r" rtl="1">
              <a:buNone/>
            </a:pPr>
            <a:r>
              <a:rPr lang="en-US" sz="1300" b="1" dirty="0">
                <a:solidFill>
                  <a:srgbClr val="1A1A2E"/>
                </a:solidFill>
                <a:latin typeface="Tajawal" panose="00000500000000000000" pitchFamily="2" charset="-78"/>
                <a:ea typeface="Arial" pitchFamily="34" charset="-122"/>
                <a:cs typeface="Tajawal" panose="00000500000000000000" pitchFamily="2" charset="-78"/>
              </a:rPr>
              <a:t>الإجمالي</a:t>
            </a:r>
            <a:endParaRPr lang="en-US" sz="1300" dirty="0">
              <a:latin typeface="Tajawal" panose="00000500000000000000" pitchFamily="2" charset="-78"/>
              <a:cs typeface="Tajawal" panose="00000500000000000000" pitchFamily="2" charset="-78"/>
            </a:endParaRPr>
          </a:p>
        </p:txBody>
      </p:sp>
      <p:sp>
        <p:nvSpPr>
          <p:cNvPr id="35" name="Text 32"/>
          <p:cNvSpPr/>
          <p:nvPr/>
        </p:nvSpPr>
        <p:spPr>
          <a:xfrm>
            <a:off x="274320" y="3154680"/>
            <a:ext cx="2011680" cy="384048"/>
          </a:xfrm>
          <a:prstGeom prst="rect">
            <a:avLst/>
          </a:prstGeom>
          <a:noFill/>
          <a:ln/>
        </p:spPr>
        <p:txBody>
          <a:bodyPr wrap="square" rtlCol="0" anchor="ctr"/>
          <a:lstStyle/>
          <a:p>
            <a:pPr marL="0" indent="0" algn="ctr">
              <a:buNone/>
            </a:pPr>
            <a:r>
              <a:rPr lang="en-US" sz="1300" b="1" dirty="0">
                <a:solidFill>
                  <a:srgbClr val="2D3180"/>
                </a:solidFill>
                <a:latin typeface="Tajawal" panose="00000500000000000000" pitchFamily="2" charset="-78"/>
                <a:ea typeface="Arial" pitchFamily="34" charset="-122"/>
                <a:cs typeface="Tajawal" panose="00000500000000000000" pitchFamily="2" charset="-78"/>
              </a:rPr>
              <a:t>116,039 ريال</a:t>
            </a:r>
            <a:endParaRPr lang="en-US" sz="1300" dirty="0">
              <a:latin typeface="Tajawal" panose="00000500000000000000" pitchFamily="2" charset="-78"/>
              <a:cs typeface="Tajawal" panose="00000500000000000000" pitchFamily="2" charset="-78"/>
            </a:endParaRPr>
          </a:p>
        </p:txBody>
      </p:sp>
      <p:graphicFrame>
        <p:nvGraphicFramePr>
          <p:cNvPr id="36" name="Chart 0"/>
          <p:cNvGraphicFramePr/>
          <p:nvPr>
            <p:extLst>
              <p:ext uri="{D42A27DB-BD31-4B8C-83A1-F6EECF244321}">
                <p14:modId xmlns:p14="http://schemas.microsoft.com/office/powerpoint/2010/main" val="1716395622"/>
              </p:ext>
            </p:extLst>
          </p:nvPr>
        </p:nvGraphicFramePr>
        <p:xfrm>
          <a:off x="274320" y="3566160"/>
          <a:ext cx="8595360" cy="1417320"/>
        </p:xfrm>
        <a:graphic>
          <a:graphicData uri="http://schemas.openxmlformats.org/drawingml/2006/chart">
            <c:chart xmlns:c="http://schemas.openxmlformats.org/drawingml/2006/chart" xmlns:r="http://schemas.openxmlformats.org/officeDocument/2006/relationships" r:id="rId3"/>
          </a:graphicData>
        </a:graphic>
      </p:graphicFrame>
      <p:pic>
        <p:nvPicPr>
          <p:cNvPr id="38" name="صورة 37">
            <a:extLst>
              <a:ext uri="{FF2B5EF4-FFF2-40B4-BE49-F238E27FC236}">
                <a16:creationId xmlns:a16="http://schemas.microsoft.com/office/drawing/2014/main" id="{7F7E2B70-1ADE-0C48-8D9A-6044C84B75AF}"/>
              </a:ext>
            </a:extLst>
          </p:cNvPr>
          <p:cNvPicPr>
            <a:picLocks noChangeAspect="1"/>
          </p:cNvPicPr>
          <p:nvPr/>
        </p:nvPicPr>
        <p:blipFill>
          <a:blip r:embed="rId4"/>
          <a:stretch>
            <a:fillRect/>
          </a:stretch>
        </p:blipFill>
        <p:spPr>
          <a:xfrm>
            <a:off x="-284387" y="-416253"/>
            <a:ext cx="1627773" cy="1548518"/>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0" y="21431"/>
            <a:ext cx="9144000" cy="5100638"/>
          </a:xfrm>
          <a:prstGeom prst="rect">
            <a:avLst/>
          </a:prstGeom>
        </p:spPr>
      </p:pic>
      <p:pic>
        <p:nvPicPr>
          <p:cNvPr id="4" name="صورة 3">
            <a:extLst>
              <a:ext uri="{FF2B5EF4-FFF2-40B4-BE49-F238E27FC236}">
                <a16:creationId xmlns:a16="http://schemas.microsoft.com/office/drawing/2014/main" id="{1E8054B7-11CD-132B-D697-4DDF1CD4657F}"/>
              </a:ext>
            </a:extLst>
          </p:cNvPr>
          <p:cNvPicPr>
            <a:picLocks noChangeAspect="1"/>
          </p:cNvPicPr>
          <p:nvPr/>
        </p:nvPicPr>
        <p:blipFill>
          <a:blip r:embed="rId3"/>
          <a:stretch>
            <a:fillRect/>
          </a:stretch>
        </p:blipFill>
        <p:spPr>
          <a:xfrm>
            <a:off x="-413234" y="-384424"/>
            <a:ext cx="1627773" cy="1548518"/>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p:blipFill>
        <p:spPr>
          <a:xfrm>
            <a:off x="2678" y="21431"/>
            <a:ext cx="9138643" cy="5100638"/>
          </a:xfrm>
          <a:prstGeom prst="rect">
            <a:avLst/>
          </a:prstGeom>
        </p:spPr>
      </p:pic>
      <p:pic>
        <p:nvPicPr>
          <p:cNvPr id="4" name="صورة 3">
            <a:extLst>
              <a:ext uri="{FF2B5EF4-FFF2-40B4-BE49-F238E27FC236}">
                <a16:creationId xmlns:a16="http://schemas.microsoft.com/office/drawing/2014/main" id="{F887D220-2CB0-5076-06CA-921405C3CE18}"/>
              </a:ext>
            </a:extLst>
          </p:cNvPr>
          <p:cNvPicPr>
            <a:picLocks noChangeAspect="1"/>
          </p:cNvPicPr>
          <p:nvPr/>
        </p:nvPicPr>
        <p:blipFill>
          <a:blip r:embed="rId3"/>
          <a:stretch>
            <a:fillRect/>
          </a:stretch>
        </p:blipFill>
        <p:spPr>
          <a:xfrm>
            <a:off x="-312644" y="-325545"/>
            <a:ext cx="1627773" cy="1548518"/>
          </a:xfrm>
          <a:prstGeom prst="rect">
            <a:avLst/>
          </a:prstGeom>
        </p:spPr>
      </p:pic>
      <p:sp>
        <p:nvSpPr>
          <p:cNvPr id="3" name="مربع نص 2">
            <a:extLst>
              <a:ext uri="{FF2B5EF4-FFF2-40B4-BE49-F238E27FC236}">
                <a16:creationId xmlns:a16="http://schemas.microsoft.com/office/drawing/2014/main" id="{351F5D6B-53F3-0632-80E3-EA5C38C3481C}"/>
              </a:ext>
            </a:extLst>
          </p:cNvPr>
          <p:cNvSpPr txBox="1"/>
          <p:nvPr/>
        </p:nvSpPr>
        <p:spPr>
          <a:xfrm>
            <a:off x="2678" y="4457755"/>
            <a:ext cx="9138643" cy="646331"/>
          </a:xfrm>
          <a:prstGeom prst="rect">
            <a:avLst/>
          </a:prstGeom>
          <a:solidFill>
            <a:schemeClr val="accent1">
              <a:lumMod val="50000"/>
            </a:schemeClr>
          </a:solidFill>
        </p:spPr>
        <p:txBody>
          <a:bodyPr wrap="square" rtlCol="0">
            <a:spAutoFit/>
          </a:bodyPr>
          <a:lstStyle/>
          <a:p>
            <a:pPr algn="r" rtl="1"/>
            <a:r>
              <a:rPr lang="ar-SA" dirty="0">
                <a:solidFill>
                  <a:schemeClr val="bg1"/>
                </a:solidFill>
                <a:latin typeface="Tajawal" panose="00000500000000000000" pitchFamily="2" charset="-78"/>
                <a:cs typeface="Tajawal" panose="00000500000000000000" pitchFamily="2" charset="-78"/>
              </a:rPr>
              <a:t>وهذا ملخص للقوائم المالية الصادرة من مكتب المحاسب القانوني والمعتمدة لدى المركز الوطني لتنمية القطاع غير الربحي لعام </a:t>
            </a:r>
            <a:r>
              <a:rPr lang="ar-SA" dirty="0">
                <a:solidFill>
                  <a:schemeClr val="bg1"/>
                </a:solidFill>
              </a:rPr>
              <a:t>2025</a:t>
            </a:r>
            <a:endParaRPr lang="en-US" dirty="0">
              <a:solidFill>
                <a:schemeClr val="bg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4991ADE9-F7E6-9EAA-D79D-47F9740CCC77}"/>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633FE813-173F-A0F3-A2D2-9CD2EAA0D01F}"/>
              </a:ext>
            </a:extLst>
          </p:cNvPr>
          <p:cNvSpPr/>
          <p:nvPr/>
        </p:nvSpPr>
        <p:spPr>
          <a:xfrm>
            <a:off x="0" y="0"/>
            <a:ext cx="9144000" cy="914400"/>
          </a:xfrm>
          <a:prstGeom prst="rect">
            <a:avLst/>
          </a:prstGeom>
          <a:solidFill>
            <a:srgbClr val="2D3180"/>
          </a:solidFill>
          <a:ln w="12700">
            <a:solidFill>
              <a:srgbClr val="2D3180"/>
            </a:solidFill>
            <a:prstDash val="solid"/>
          </a:ln>
        </p:spPr>
        <p:txBody>
          <a:bodyPr/>
          <a:lstStyle/>
          <a:p>
            <a:endParaRPr lang="ar-SA"/>
          </a:p>
        </p:txBody>
      </p:sp>
      <p:sp>
        <p:nvSpPr>
          <p:cNvPr id="3" name="Text 1">
            <a:extLst>
              <a:ext uri="{FF2B5EF4-FFF2-40B4-BE49-F238E27FC236}">
                <a16:creationId xmlns:a16="http://schemas.microsoft.com/office/drawing/2014/main" id="{B8C98900-6657-61D4-1449-F160F029568A}"/>
              </a:ext>
            </a:extLst>
          </p:cNvPr>
          <p:cNvSpPr/>
          <p:nvPr/>
        </p:nvSpPr>
        <p:spPr>
          <a:xfrm>
            <a:off x="365760" y="91440"/>
            <a:ext cx="7772400" cy="731520"/>
          </a:xfrm>
          <a:prstGeom prst="rect">
            <a:avLst/>
          </a:prstGeom>
          <a:noFill/>
          <a:ln/>
        </p:spPr>
        <p:txBody>
          <a:bodyPr wrap="square" rtlCol="0" anchor="ctr"/>
          <a:lstStyle/>
          <a:p>
            <a:pPr marL="0" indent="0" algn="r" rtl="1">
              <a:buNone/>
            </a:pPr>
            <a:r>
              <a:rPr lang="ar-SA" sz="2800" b="1" dirty="0">
                <a:solidFill>
                  <a:srgbClr val="FFFFFF"/>
                </a:solidFill>
                <a:latin typeface="Tajawal" panose="00000500000000000000" pitchFamily="2" charset="-78"/>
                <a:cs typeface="Tajawal" panose="00000500000000000000" pitchFamily="2" charset="-78"/>
              </a:rPr>
              <a:t>تحقق الأهداف الاستراتيجية </a:t>
            </a:r>
            <a:endParaRPr lang="en-US" sz="2800" dirty="0">
              <a:latin typeface="Tajawal" panose="00000500000000000000" pitchFamily="2" charset="-78"/>
              <a:cs typeface="Tajawal" panose="00000500000000000000" pitchFamily="2" charset="-78"/>
            </a:endParaRPr>
          </a:p>
        </p:txBody>
      </p:sp>
      <p:pic>
        <p:nvPicPr>
          <p:cNvPr id="38" name="صورة 37">
            <a:extLst>
              <a:ext uri="{FF2B5EF4-FFF2-40B4-BE49-F238E27FC236}">
                <a16:creationId xmlns:a16="http://schemas.microsoft.com/office/drawing/2014/main" id="{7AEB6E24-40E2-3B4F-CB7D-CABFEAB73F65}"/>
              </a:ext>
            </a:extLst>
          </p:cNvPr>
          <p:cNvPicPr>
            <a:picLocks noChangeAspect="1"/>
          </p:cNvPicPr>
          <p:nvPr/>
        </p:nvPicPr>
        <p:blipFill>
          <a:blip r:embed="rId3"/>
          <a:stretch>
            <a:fillRect/>
          </a:stretch>
        </p:blipFill>
        <p:spPr>
          <a:xfrm>
            <a:off x="-284387" y="-416253"/>
            <a:ext cx="1627773" cy="1548518"/>
          </a:xfrm>
          <a:prstGeom prst="rect">
            <a:avLst/>
          </a:prstGeom>
        </p:spPr>
      </p:pic>
      <p:graphicFrame>
        <p:nvGraphicFramePr>
          <p:cNvPr id="4" name="جدول 3">
            <a:extLst>
              <a:ext uri="{FF2B5EF4-FFF2-40B4-BE49-F238E27FC236}">
                <a16:creationId xmlns:a16="http://schemas.microsoft.com/office/drawing/2014/main" id="{0907FC6F-6EC3-D05D-607B-70C4BED6C0F4}"/>
              </a:ext>
            </a:extLst>
          </p:cNvPr>
          <p:cNvGraphicFramePr>
            <a:graphicFrameLocks noGrp="1"/>
          </p:cNvGraphicFramePr>
          <p:nvPr>
            <p:extLst>
              <p:ext uri="{D42A27DB-BD31-4B8C-83A1-F6EECF244321}">
                <p14:modId xmlns:p14="http://schemas.microsoft.com/office/powerpoint/2010/main" val="4178741888"/>
              </p:ext>
            </p:extLst>
          </p:nvPr>
        </p:nvGraphicFramePr>
        <p:xfrm>
          <a:off x="1935592" y="1132265"/>
          <a:ext cx="6607709" cy="3497080"/>
        </p:xfrm>
        <a:graphic>
          <a:graphicData uri="http://schemas.openxmlformats.org/drawingml/2006/table">
            <a:tbl>
              <a:tblPr rtl="1">
                <a:tableStyleId>{5C22544A-7EE6-4342-B048-85BDC9FD1C3A}</a:tableStyleId>
              </a:tblPr>
              <a:tblGrid>
                <a:gridCol w="2093563">
                  <a:extLst>
                    <a:ext uri="{9D8B030D-6E8A-4147-A177-3AD203B41FA5}">
                      <a16:colId xmlns:a16="http://schemas.microsoft.com/office/drawing/2014/main" val="1639404882"/>
                    </a:ext>
                  </a:extLst>
                </a:gridCol>
                <a:gridCol w="1281548">
                  <a:extLst>
                    <a:ext uri="{9D8B030D-6E8A-4147-A177-3AD203B41FA5}">
                      <a16:colId xmlns:a16="http://schemas.microsoft.com/office/drawing/2014/main" val="213126351"/>
                    </a:ext>
                  </a:extLst>
                </a:gridCol>
                <a:gridCol w="3232598">
                  <a:extLst>
                    <a:ext uri="{9D8B030D-6E8A-4147-A177-3AD203B41FA5}">
                      <a16:colId xmlns:a16="http://schemas.microsoft.com/office/drawing/2014/main" val="1627135997"/>
                    </a:ext>
                  </a:extLst>
                </a:gridCol>
              </a:tblGrid>
              <a:tr h="296574">
                <a:tc>
                  <a:txBody>
                    <a:bodyPr/>
                    <a:lstStyle/>
                    <a:p>
                      <a:pPr algn="ctr">
                        <a:buNone/>
                      </a:pPr>
                      <a:r>
                        <a:rPr lang="ar-SA" sz="1500" dirty="0">
                          <a:latin typeface="Sakkal Majalla" panose="02000000000000000000" pitchFamily="2" charset="-78"/>
                          <a:cs typeface="Sakkal Majalla" panose="02000000000000000000" pitchFamily="2" charset="-78"/>
                        </a:rPr>
                        <a:t>الهدف الاستراتيجي</a:t>
                      </a:r>
                    </a:p>
                  </a:txBody>
                  <a:tcPr marL="74143" marR="74143" marT="37072" marB="37072" anchor="ctr">
                    <a:solidFill>
                      <a:schemeClr val="accent1">
                        <a:lumMod val="20000"/>
                        <a:lumOff val="80000"/>
                      </a:schemeClr>
                    </a:solidFill>
                  </a:tcPr>
                </a:tc>
                <a:tc>
                  <a:txBody>
                    <a:bodyPr/>
                    <a:lstStyle/>
                    <a:p>
                      <a:pPr algn="ctr">
                        <a:buNone/>
                      </a:pPr>
                      <a:r>
                        <a:rPr lang="ar-SA" sz="1500" dirty="0">
                          <a:latin typeface="Sakkal Majalla" panose="02000000000000000000" pitchFamily="2" charset="-78"/>
                          <a:cs typeface="Sakkal Majalla" panose="02000000000000000000" pitchFamily="2" charset="-78"/>
                        </a:rPr>
                        <a:t>نسبة التحقق التقديرية</a:t>
                      </a:r>
                    </a:p>
                  </a:txBody>
                  <a:tcPr marL="74143" marR="74143" marT="37072" marB="37072" anchor="ctr">
                    <a:solidFill>
                      <a:schemeClr val="accent1">
                        <a:lumMod val="20000"/>
                        <a:lumOff val="80000"/>
                      </a:schemeClr>
                    </a:solidFill>
                  </a:tcPr>
                </a:tc>
                <a:tc>
                  <a:txBody>
                    <a:bodyPr/>
                    <a:lstStyle/>
                    <a:p>
                      <a:pPr algn="ctr">
                        <a:buNone/>
                      </a:pPr>
                      <a:r>
                        <a:rPr lang="ar-SA" sz="1500" dirty="0">
                          <a:latin typeface="Sakkal Majalla" panose="02000000000000000000" pitchFamily="2" charset="-78"/>
                          <a:cs typeface="Sakkal Majalla" panose="02000000000000000000" pitchFamily="2" charset="-78"/>
                        </a:rPr>
                        <a:t>مبررات التقييم</a:t>
                      </a:r>
                    </a:p>
                  </a:txBody>
                  <a:tcPr marL="74143" marR="74143" marT="37072" marB="37072" anchor="ctr">
                    <a:solidFill>
                      <a:schemeClr val="accent1">
                        <a:lumMod val="20000"/>
                        <a:lumOff val="80000"/>
                      </a:schemeClr>
                    </a:solidFill>
                  </a:tcPr>
                </a:tc>
                <a:extLst>
                  <a:ext uri="{0D108BD9-81ED-4DB2-BD59-A6C34878D82A}">
                    <a16:rowId xmlns:a16="http://schemas.microsoft.com/office/drawing/2014/main" val="3232429794"/>
                  </a:ext>
                </a:extLst>
              </a:tr>
              <a:tr h="741434">
                <a:tc>
                  <a:txBody>
                    <a:bodyPr/>
                    <a:lstStyle/>
                    <a:p>
                      <a:pPr algn="ctr">
                        <a:buNone/>
                      </a:pPr>
                      <a:r>
                        <a:rPr lang="ar-SA" sz="1500">
                          <a:latin typeface="Sakkal Majalla" panose="02000000000000000000" pitchFamily="2" charset="-78"/>
                          <a:cs typeface="Sakkal Majalla" panose="02000000000000000000" pitchFamily="2" charset="-78"/>
                        </a:rPr>
                        <a:t>ابتكار الحلول التعليمية</a:t>
                      </a:r>
                    </a:p>
                  </a:txBody>
                  <a:tcPr marL="74143" marR="74143" marT="37072" marB="37072" anchor="ctr"/>
                </a:tc>
                <a:tc>
                  <a:txBody>
                    <a:bodyPr/>
                    <a:lstStyle/>
                    <a:p>
                      <a:pPr algn="ctr">
                        <a:buNone/>
                      </a:pPr>
                      <a:r>
                        <a:rPr lang="ar-SA" sz="1500" dirty="0">
                          <a:latin typeface="Sakkal Majalla" panose="02000000000000000000" pitchFamily="2" charset="-78"/>
                          <a:cs typeface="Sakkal Majalla" panose="02000000000000000000" pitchFamily="2" charset="-78"/>
                        </a:rPr>
                        <a:t>80%</a:t>
                      </a:r>
                    </a:p>
                  </a:txBody>
                  <a:tcPr marL="74143" marR="74143" marT="37072" marB="37072" anchor="ctr"/>
                </a:tc>
                <a:tc>
                  <a:txBody>
                    <a:bodyPr/>
                    <a:lstStyle/>
                    <a:p>
                      <a:pPr algn="ctr">
                        <a:buNone/>
                      </a:pPr>
                      <a:r>
                        <a:rPr lang="ar-SA" sz="1500" dirty="0">
                          <a:latin typeface="Sakkal Majalla" panose="02000000000000000000" pitchFamily="2" charset="-78"/>
                          <a:cs typeface="Sakkal Majalla" panose="02000000000000000000" pitchFamily="2" charset="-78"/>
                        </a:rPr>
                        <a:t>تصميم 5 برامج نوعية ومبادرات تعليمية مبتكرة مثل ريادة وبنيان وديوانية التعليم</a:t>
                      </a:r>
                    </a:p>
                  </a:txBody>
                  <a:tcPr marL="74143" marR="74143" marT="37072" marB="37072" anchor="ctr"/>
                </a:tc>
                <a:extLst>
                  <a:ext uri="{0D108BD9-81ED-4DB2-BD59-A6C34878D82A}">
                    <a16:rowId xmlns:a16="http://schemas.microsoft.com/office/drawing/2014/main" val="3993011165"/>
                  </a:ext>
                </a:extLst>
              </a:tr>
              <a:tr h="741434">
                <a:tc>
                  <a:txBody>
                    <a:bodyPr/>
                    <a:lstStyle/>
                    <a:p>
                      <a:pPr algn="ctr">
                        <a:buNone/>
                      </a:pPr>
                      <a:r>
                        <a:rPr lang="ar-SA" sz="1500">
                          <a:latin typeface="Sakkal Majalla" panose="02000000000000000000" pitchFamily="2" charset="-78"/>
                          <a:cs typeface="Sakkal Majalla" panose="02000000000000000000" pitchFamily="2" charset="-78"/>
                        </a:rPr>
                        <a:t>تمكين المجتمع</a:t>
                      </a:r>
                    </a:p>
                  </a:txBody>
                  <a:tcPr marL="74143" marR="74143" marT="37072" marB="37072" anchor="ctr"/>
                </a:tc>
                <a:tc>
                  <a:txBody>
                    <a:bodyPr/>
                    <a:lstStyle/>
                    <a:p>
                      <a:pPr algn="ctr">
                        <a:buNone/>
                      </a:pPr>
                      <a:r>
                        <a:rPr lang="ar-SA" sz="1500">
                          <a:latin typeface="Sakkal Majalla" panose="02000000000000000000" pitchFamily="2" charset="-78"/>
                          <a:cs typeface="Sakkal Majalla" panose="02000000000000000000" pitchFamily="2" charset="-78"/>
                        </a:rPr>
                        <a:t>75%</a:t>
                      </a:r>
                    </a:p>
                  </a:txBody>
                  <a:tcPr marL="74143" marR="74143" marT="37072" marB="37072" anchor="ctr"/>
                </a:tc>
                <a:tc>
                  <a:txBody>
                    <a:bodyPr/>
                    <a:lstStyle/>
                    <a:p>
                      <a:pPr algn="ctr">
                        <a:buNone/>
                      </a:pPr>
                      <a:r>
                        <a:rPr lang="ar-SA" sz="1500" dirty="0">
                          <a:latin typeface="Sakkal Majalla" panose="02000000000000000000" pitchFamily="2" charset="-78"/>
                          <a:cs typeface="Sakkal Majalla" panose="02000000000000000000" pitchFamily="2" charset="-78"/>
                        </a:rPr>
                        <a:t>خدمة 161 مستفيدًا، وتنفيذ شراكات مجتمعية، واستهداف الأيتام والطلاب الأشد حاجة</a:t>
                      </a:r>
                    </a:p>
                  </a:txBody>
                  <a:tcPr marL="74143" marR="74143" marT="37072" marB="37072" anchor="ctr"/>
                </a:tc>
                <a:extLst>
                  <a:ext uri="{0D108BD9-81ED-4DB2-BD59-A6C34878D82A}">
                    <a16:rowId xmlns:a16="http://schemas.microsoft.com/office/drawing/2014/main" val="1777076620"/>
                  </a:ext>
                </a:extLst>
              </a:tr>
              <a:tr h="741434">
                <a:tc>
                  <a:txBody>
                    <a:bodyPr/>
                    <a:lstStyle/>
                    <a:p>
                      <a:pPr algn="ctr">
                        <a:buNone/>
                      </a:pPr>
                      <a:r>
                        <a:rPr lang="ar-SA" sz="1500">
                          <a:latin typeface="Sakkal Majalla" panose="02000000000000000000" pitchFamily="2" charset="-78"/>
                          <a:cs typeface="Sakkal Majalla" panose="02000000000000000000" pitchFamily="2" charset="-78"/>
                        </a:rPr>
                        <a:t>اجتياز التحديات التعليمية</a:t>
                      </a:r>
                    </a:p>
                  </a:txBody>
                  <a:tcPr marL="74143" marR="74143" marT="37072" marB="37072" anchor="ctr"/>
                </a:tc>
                <a:tc>
                  <a:txBody>
                    <a:bodyPr/>
                    <a:lstStyle/>
                    <a:p>
                      <a:pPr algn="ctr">
                        <a:buNone/>
                      </a:pPr>
                      <a:r>
                        <a:rPr lang="ar-SA" sz="1500">
                          <a:latin typeface="Sakkal Majalla" panose="02000000000000000000" pitchFamily="2" charset="-78"/>
                          <a:cs typeface="Sakkal Majalla" panose="02000000000000000000" pitchFamily="2" charset="-78"/>
                        </a:rPr>
                        <a:t>70%</a:t>
                      </a:r>
                    </a:p>
                  </a:txBody>
                  <a:tcPr marL="74143" marR="74143" marT="37072" marB="37072" anchor="ctr"/>
                </a:tc>
                <a:tc>
                  <a:txBody>
                    <a:bodyPr/>
                    <a:lstStyle/>
                    <a:p>
                      <a:pPr algn="ctr">
                        <a:buNone/>
                      </a:pPr>
                      <a:r>
                        <a:rPr lang="ar-SA" sz="1500" dirty="0">
                          <a:latin typeface="Sakkal Majalla" panose="02000000000000000000" pitchFamily="2" charset="-78"/>
                          <a:cs typeface="Sakkal Majalla" panose="02000000000000000000" pitchFamily="2" charset="-78"/>
                        </a:rPr>
                        <a:t>تنفيذ برنامج تجريبي ناجح، وتقديم استشارات تعليمية وبرامج دعم تربوي</a:t>
                      </a:r>
                    </a:p>
                  </a:txBody>
                  <a:tcPr marL="74143" marR="74143" marT="37072" marB="37072" anchor="ctr"/>
                </a:tc>
                <a:extLst>
                  <a:ext uri="{0D108BD9-81ED-4DB2-BD59-A6C34878D82A}">
                    <a16:rowId xmlns:a16="http://schemas.microsoft.com/office/drawing/2014/main" val="162850275"/>
                  </a:ext>
                </a:extLst>
              </a:tr>
              <a:tr h="741434">
                <a:tc>
                  <a:txBody>
                    <a:bodyPr/>
                    <a:lstStyle/>
                    <a:p>
                      <a:pPr algn="ctr">
                        <a:buNone/>
                      </a:pPr>
                      <a:r>
                        <a:rPr lang="ar-SA" sz="1500">
                          <a:latin typeface="Sakkal Majalla" panose="02000000000000000000" pitchFamily="2" charset="-78"/>
                          <a:cs typeface="Sakkal Majalla" panose="02000000000000000000" pitchFamily="2" charset="-78"/>
                        </a:rPr>
                        <a:t>تحقيق التميز الأكاديمي والمجتمعي</a:t>
                      </a:r>
                    </a:p>
                  </a:txBody>
                  <a:tcPr marL="74143" marR="74143" marT="37072" marB="37072" anchor="ctr"/>
                </a:tc>
                <a:tc>
                  <a:txBody>
                    <a:bodyPr/>
                    <a:lstStyle/>
                    <a:p>
                      <a:pPr algn="ctr">
                        <a:buNone/>
                      </a:pPr>
                      <a:r>
                        <a:rPr lang="ar-SA" sz="1500">
                          <a:latin typeface="Sakkal Majalla" panose="02000000000000000000" pitchFamily="2" charset="-78"/>
                          <a:cs typeface="Sakkal Majalla" panose="02000000000000000000" pitchFamily="2" charset="-78"/>
                        </a:rPr>
                        <a:t>65%</a:t>
                      </a:r>
                    </a:p>
                  </a:txBody>
                  <a:tcPr marL="74143" marR="74143" marT="37072" marB="37072" anchor="ctr"/>
                </a:tc>
                <a:tc>
                  <a:txBody>
                    <a:bodyPr/>
                    <a:lstStyle/>
                    <a:p>
                      <a:pPr algn="ctr">
                        <a:buNone/>
                      </a:pPr>
                      <a:r>
                        <a:rPr lang="ar-SA" sz="1500" dirty="0">
                          <a:latin typeface="Sakkal Majalla" panose="02000000000000000000" pitchFamily="2" charset="-78"/>
                          <a:cs typeface="Sakkal Majalla" panose="02000000000000000000" pitchFamily="2" charset="-78"/>
                        </a:rPr>
                        <a:t>وجود أثر أولي جيد، لكن ما زال التنفيذ الفعلي محدودًا ببرنامج واحد فقط خلال 2025</a:t>
                      </a:r>
                    </a:p>
                  </a:txBody>
                  <a:tcPr marL="74143" marR="74143" marT="37072" marB="37072" anchor="ctr"/>
                </a:tc>
                <a:extLst>
                  <a:ext uri="{0D108BD9-81ED-4DB2-BD59-A6C34878D82A}">
                    <a16:rowId xmlns:a16="http://schemas.microsoft.com/office/drawing/2014/main" val="1778019373"/>
                  </a:ext>
                </a:extLst>
              </a:tr>
            </a:tbl>
          </a:graphicData>
        </a:graphic>
      </p:graphicFrame>
      <p:pic>
        <p:nvPicPr>
          <p:cNvPr id="40" name="صورة 39">
            <a:extLst>
              <a:ext uri="{FF2B5EF4-FFF2-40B4-BE49-F238E27FC236}">
                <a16:creationId xmlns:a16="http://schemas.microsoft.com/office/drawing/2014/main" id="{A446872B-219D-B111-346D-86C7055E42C8}"/>
              </a:ext>
            </a:extLst>
          </p:cNvPr>
          <p:cNvPicPr>
            <a:picLocks noChangeAspect="1"/>
          </p:cNvPicPr>
          <p:nvPr/>
        </p:nvPicPr>
        <p:blipFill>
          <a:blip r:embed="rId4"/>
          <a:stretch>
            <a:fillRect/>
          </a:stretch>
        </p:blipFill>
        <p:spPr>
          <a:xfrm>
            <a:off x="197870" y="1902218"/>
            <a:ext cx="1558665" cy="2262639"/>
          </a:xfrm>
          <a:prstGeom prst="rect">
            <a:avLst/>
          </a:prstGeom>
          <a:ln>
            <a:noFill/>
          </a:ln>
          <a:effectLst>
            <a:softEdge rad="112500"/>
          </a:effectLst>
        </p:spPr>
      </p:pic>
    </p:spTree>
    <p:extLst>
      <p:ext uri="{BB962C8B-B14F-4D97-AF65-F5344CB8AC3E}">
        <p14:creationId xmlns:p14="http://schemas.microsoft.com/office/powerpoint/2010/main" val="12772248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3DD3A-5976-8C45-D846-B8995647F7DD}"/>
            </a:ext>
          </a:extLst>
        </p:cNvPr>
        <p:cNvGrpSpPr/>
        <p:nvPr/>
      </p:nvGrpSpPr>
      <p:grpSpPr>
        <a:xfrm>
          <a:off x="0" y="0"/>
          <a:ext cx="0" cy="0"/>
          <a:chOff x="0" y="0"/>
          <a:chExt cx="0" cy="0"/>
        </a:xfrm>
      </p:grpSpPr>
      <p:pic>
        <p:nvPicPr>
          <p:cNvPr id="2" name="Picture 2">
            <a:extLst>
              <a:ext uri="{FF2B5EF4-FFF2-40B4-BE49-F238E27FC236}">
                <a16:creationId xmlns:a16="http://schemas.microsoft.com/office/drawing/2014/main" id="{EC211F07-4120-8802-8DA4-675F6A87D99E}"/>
              </a:ext>
            </a:extLst>
          </p:cNvPr>
          <p:cNvPicPr>
            <a:picLocks noChangeAspect="1"/>
          </p:cNvPicPr>
          <p:nvPr/>
        </p:nvPicPr>
        <p:blipFill>
          <a:blip r:embed="rId2"/>
          <a:stretch>
            <a:fillRect/>
          </a:stretch>
        </p:blipFill>
        <p:spPr>
          <a:xfrm>
            <a:off x="0" y="21431"/>
            <a:ext cx="9144000" cy="5100638"/>
          </a:xfrm>
          <a:prstGeom prst="rect">
            <a:avLst/>
          </a:prstGeom>
        </p:spPr>
      </p:pic>
    </p:spTree>
    <p:extLst>
      <p:ext uri="{BB962C8B-B14F-4D97-AF65-F5344CB8AC3E}">
        <p14:creationId xmlns:p14="http://schemas.microsoft.com/office/powerpoint/2010/main" val="34259432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8">
    <p:bg>
      <p:bgPr>
        <a:solidFill>
          <a:srgbClr val="2D3180"/>
        </a:solidFill>
        <a:effectLst/>
      </p:bgPr>
    </p:bg>
    <p:spTree>
      <p:nvGrpSpPr>
        <p:cNvPr id="1" name=""/>
        <p:cNvGrpSpPr/>
        <p:nvPr/>
      </p:nvGrpSpPr>
      <p:grpSpPr>
        <a:xfrm>
          <a:off x="0" y="0"/>
          <a:ext cx="0" cy="0"/>
          <a:chOff x="0" y="0"/>
          <a:chExt cx="0" cy="0"/>
        </a:xfrm>
      </p:grpSpPr>
      <p:sp>
        <p:nvSpPr>
          <p:cNvPr id="2" name="Shape 0"/>
          <p:cNvSpPr/>
          <p:nvPr/>
        </p:nvSpPr>
        <p:spPr>
          <a:xfrm>
            <a:off x="0" y="4777738"/>
            <a:ext cx="9144000" cy="365761"/>
          </a:xfrm>
          <a:prstGeom prst="rect">
            <a:avLst/>
          </a:prstGeom>
          <a:solidFill>
            <a:srgbClr val="3BBFAD">
              <a:alpha val="80000"/>
            </a:srgbClr>
          </a:solidFill>
          <a:ln w="12700">
            <a:solidFill>
              <a:srgbClr val="3BBFAD">
                <a:alpha val="80000"/>
              </a:srgbClr>
            </a:solidFill>
            <a:prstDash val="solid"/>
          </a:ln>
        </p:spPr>
        <p:txBody>
          <a:bodyPr/>
          <a:lstStyle/>
          <a:p>
            <a:endParaRPr lang="ar-SA"/>
          </a:p>
        </p:txBody>
      </p:sp>
      <p:sp>
        <p:nvSpPr>
          <p:cNvPr id="3" name="Text 1"/>
          <p:cNvSpPr/>
          <p:nvPr/>
        </p:nvSpPr>
        <p:spPr>
          <a:xfrm>
            <a:off x="457200" y="91440"/>
            <a:ext cx="8229600" cy="731520"/>
          </a:xfrm>
          <a:prstGeom prst="rect">
            <a:avLst/>
          </a:prstGeom>
          <a:noFill/>
          <a:ln/>
        </p:spPr>
        <p:txBody>
          <a:bodyPr wrap="square" rtlCol="0" anchor="ctr"/>
          <a:lstStyle/>
          <a:p>
            <a:pPr marL="0" indent="0" algn="r" rtl="1">
              <a:buNone/>
            </a:pPr>
            <a:r>
              <a:rPr lang="en-US" sz="3000" b="1" dirty="0">
                <a:solidFill>
                  <a:srgbClr val="FFFFFF"/>
                </a:solidFill>
                <a:latin typeface="Arial" pitchFamily="34" charset="0"/>
                <a:ea typeface="Arial" pitchFamily="34" charset="-122"/>
                <a:cs typeface="Arial" pitchFamily="34" charset="-120"/>
              </a:rPr>
              <a:t>رؤية مستقبلية لعام 2026</a:t>
            </a:r>
            <a:endParaRPr lang="en-US" sz="3000" dirty="0"/>
          </a:p>
        </p:txBody>
      </p:sp>
      <p:sp>
        <p:nvSpPr>
          <p:cNvPr id="5" name="Shape 2"/>
          <p:cNvSpPr/>
          <p:nvPr/>
        </p:nvSpPr>
        <p:spPr>
          <a:xfrm>
            <a:off x="4663440" y="960120"/>
            <a:ext cx="4114800" cy="1325880"/>
          </a:xfrm>
          <a:prstGeom prst="rect">
            <a:avLst/>
          </a:prstGeom>
          <a:solidFill>
            <a:srgbClr val="FFFFFF">
              <a:alpha val="12000"/>
            </a:srgbClr>
          </a:solidFill>
          <a:ln w="12700">
            <a:solidFill>
              <a:srgbClr val="FFFFFF">
                <a:alpha val="20000"/>
              </a:srgbClr>
            </a:solidFill>
            <a:prstDash val="solid"/>
          </a:ln>
        </p:spPr>
        <p:txBody>
          <a:bodyPr/>
          <a:lstStyle/>
          <a:p>
            <a:endParaRPr lang="ar-SA"/>
          </a:p>
        </p:txBody>
      </p:sp>
      <p:sp>
        <p:nvSpPr>
          <p:cNvPr id="6" name="Shape 3"/>
          <p:cNvSpPr/>
          <p:nvPr/>
        </p:nvSpPr>
        <p:spPr>
          <a:xfrm>
            <a:off x="8595360" y="960120"/>
            <a:ext cx="182880" cy="1325880"/>
          </a:xfrm>
          <a:prstGeom prst="rect">
            <a:avLst/>
          </a:prstGeom>
          <a:solidFill>
            <a:srgbClr val="7B68C8"/>
          </a:solidFill>
          <a:ln w="12700">
            <a:solidFill>
              <a:srgbClr val="7B68C8"/>
            </a:solidFill>
            <a:prstDash val="solid"/>
          </a:ln>
        </p:spPr>
        <p:txBody>
          <a:bodyPr/>
          <a:lstStyle/>
          <a:p>
            <a:endParaRPr lang="ar-SA"/>
          </a:p>
        </p:txBody>
      </p:sp>
      <p:sp>
        <p:nvSpPr>
          <p:cNvPr id="7" name="Text 4"/>
          <p:cNvSpPr/>
          <p:nvPr/>
        </p:nvSpPr>
        <p:spPr>
          <a:xfrm>
            <a:off x="4754880" y="1051560"/>
            <a:ext cx="3749040" cy="411480"/>
          </a:xfrm>
          <a:prstGeom prst="rect">
            <a:avLst/>
          </a:prstGeom>
          <a:noFill/>
          <a:ln/>
        </p:spPr>
        <p:txBody>
          <a:bodyPr wrap="square" rtlCol="0" anchor="ctr"/>
          <a:lstStyle/>
          <a:p>
            <a:pPr marL="0" indent="0" algn="r" rtl="1">
              <a:buNone/>
            </a:pPr>
            <a:r>
              <a:rPr lang="en-US" sz="1600" b="1" dirty="0">
                <a:solidFill>
                  <a:srgbClr val="7B68C8"/>
                </a:solidFill>
                <a:latin typeface="Tajawal" panose="00000500000000000000" pitchFamily="2" charset="-78"/>
                <a:ea typeface="Arial" pitchFamily="34" charset="-122"/>
                <a:cs typeface="Tajawal" panose="00000500000000000000" pitchFamily="2" charset="-78"/>
              </a:rPr>
              <a:t>النمو التشغيلي</a:t>
            </a:r>
            <a:endParaRPr lang="en-US" sz="1600" dirty="0">
              <a:latin typeface="Tajawal" panose="00000500000000000000" pitchFamily="2" charset="-78"/>
              <a:cs typeface="Tajawal" panose="00000500000000000000" pitchFamily="2" charset="-78"/>
            </a:endParaRPr>
          </a:p>
        </p:txBody>
      </p:sp>
      <p:sp>
        <p:nvSpPr>
          <p:cNvPr id="8" name="Text 5"/>
          <p:cNvSpPr/>
          <p:nvPr/>
        </p:nvSpPr>
        <p:spPr>
          <a:xfrm>
            <a:off x="4754880" y="1417320"/>
            <a:ext cx="3749040" cy="777240"/>
          </a:xfrm>
          <a:prstGeom prst="rect">
            <a:avLst/>
          </a:prstGeom>
          <a:noFill/>
          <a:ln/>
        </p:spPr>
        <p:txBody>
          <a:bodyPr wrap="square" rtlCol="0" anchor="ctr"/>
          <a:lstStyle/>
          <a:p>
            <a:pPr marL="0" indent="0" algn="r" rtl="1">
              <a:buNone/>
            </a:pPr>
            <a:r>
              <a:rPr lang="en-US" sz="1200" dirty="0">
                <a:solidFill>
                  <a:srgbClr val="FFFFFF"/>
                </a:solidFill>
                <a:latin typeface="Tajawal" panose="00000500000000000000" pitchFamily="2" charset="-78"/>
                <a:ea typeface="Arial" pitchFamily="34" charset="-122"/>
                <a:cs typeface="Tajawal" panose="00000500000000000000" pitchFamily="2" charset="-78"/>
              </a:rPr>
              <a:t>تنفيذ الخطة التشغيلية وتوسيع نطاق المستفيدين في برنامج الاستشارات التعليمية</a:t>
            </a:r>
            <a:endParaRPr lang="en-US" sz="1200" dirty="0">
              <a:latin typeface="Tajawal" panose="00000500000000000000" pitchFamily="2" charset="-78"/>
              <a:cs typeface="Tajawal" panose="00000500000000000000" pitchFamily="2" charset="-78"/>
            </a:endParaRPr>
          </a:p>
        </p:txBody>
      </p:sp>
      <p:sp>
        <p:nvSpPr>
          <p:cNvPr id="9" name="Shape 6"/>
          <p:cNvSpPr/>
          <p:nvPr/>
        </p:nvSpPr>
        <p:spPr>
          <a:xfrm>
            <a:off x="365760" y="960120"/>
            <a:ext cx="4114800" cy="1325880"/>
          </a:xfrm>
          <a:prstGeom prst="rect">
            <a:avLst/>
          </a:prstGeom>
          <a:solidFill>
            <a:srgbClr val="FFFFFF">
              <a:alpha val="12000"/>
            </a:srgbClr>
          </a:solidFill>
          <a:ln w="12700">
            <a:solidFill>
              <a:srgbClr val="FFFFFF">
                <a:alpha val="20000"/>
              </a:srgbClr>
            </a:solidFill>
            <a:prstDash val="solid"/>
          </a:ln>
        </p:spPr>
        <p:txBody>
          <a:bodyPr/>
          <a:lstStyle/>
          <a:p>
            <a:endParaRPr lang="ar-SA"/>
          </a:p>
        </p:txBody>
      </p:sp>
      <p:sp>
        <p:nvSpPr>
          <p:cNvPr id="10" name="Shape 7"/>
          <p:cNvSpPr/>
          <p:nvPr/>
        </p:nvSpPr>
        <p:spPr>
          <a:xfrm>
            <a:off x="4297680" y="960120"/>
            <a:ext cx="182880" cy="1325880"/>
          </a:xfrm>
          <a:prstGeom prst="rect">
            <a:avLst/>
          </a:prstGeom>
          <a:solidFill>
            <a:srgbClr val="3BBFAD"/>
          </a:solidFill>
          <a:ln w="12700">
            <a:solidFill>
              <a:srgbClr val="3BBFAD"/>
            </a:solidFill>
            <a:prstDash val="solid"/>
          </a:ln>
        </p:spPr>
        <p:txBody>
          <a:bodyPr/>
          <a:lstStyle/>
          <a:p>
            <a:endParaRPr lang="ar-SA">
              <a:latin typeface="Tajawal" panose="00000500000000000000" pitchFamily="2" charset="-78"/>
              <a:cs typeface="Tajawal" panose="00000500000000000000" pitchFamily="2" charset="-78"/>
            </a:endParaRPr>
          </a:p>
        </p:txBody>
      </p:sp>
      <p:sp>
        <p:nvSpPr>
          <p:cNvPr id="11" name="Text 8"/>
          <p:cNvSpPr/>
          <p:nvPr/>
        </p:nvSpPr>
        <p:spPr>
          <a:xfrm>
            <a:off x="457200" y="1051560"/>
            <a:ext cx="3749040" cy="411480"/>
          </a:xfrm>
          <a:prstGeom prst="rect">
            <a:avLst/>
          </a:prstGeom>
          <a:noFill/>
          <a:ln/>
        </p:spPr>
        <p:txBody>
          <a:bodyPr wrap="square" rtlCol="0" anchor="ctr"/>
          <a:lstStyle/>
          <a:p>
            <a:pPr marL="0" indent="0" algn="r" rtl="1">
              <a:buNone/>
            </a:pPr>
            <a:r>
              <a:rPr lang="en-US" sz="1600" b="1" dirty="0">
                <a:solidFill>
                  <a:srgbClr val="3BBFAD"/>
                </a:solidFill>
                <a:latin typeface="Arial" pitchFamily="34" charset="0"/>
                <a:ea typeface="Arial" pitchFamily="34" charset="-122"/>
                <a:cs typeface="Arial" pitchFamily="34" charset="-120"/>
              </a:rPr>
              <a:t>الاستدامة المالية</a:t>
            </a:r>
            <a:endParaRPr lang="en-US" sz="1600" dirty="0"/>
          </a:p>
        </p:txBody>
      </p:sp>
      <p:sp>
        <p:nvSpPr>
          <p:cNvPr id="12" name="Text 9"/>
          <p:cNvSpPr/>
          <p:nvPr/>
        </p:nvSpPr>
        <p:spPr>
          <a:xfrm>
            <a:off x="457200" y="1417320"/>
            <a:ext cx="3749040" cy="777240"/>
          </a:xfrm>
          <a:prstGeom prst="rect">
            <a:avLst/>
          </a:prstGeom>
          <a:noFill/>
          <a:ln/>
        </p:spPr>
        <p:txBody>
          <a:bodyPr wrap="square" rtlCol="0" anchor="ctr"/>
          <a:lstStyle/>
          <a:p>
            <a:pPr marL="0" indent="0" algn="r" rtl="1">
              <a:buNone/>
            </a:pPr>
            <a:r>
              <a:rPr lang="en-US" sz="1200" dirty="0">
                <a:solidFill>
                  <a:srgbClr val="FFFFFF"/>
                </a:solidFill>
                <a:latin typeface="Tajawal" panose="00000500000000000000" pitchFamily="2" charset="-78"/>
                <a:ea typeface="Arial" pitchFamily="34" charset="-122"/>
                <a:cs typeface="Tajawal" panose="00000500000000000000" pitchFamily="2" charset="-78"/>
              </a:rPr>
              <a:t>تفعيل الشراكات مع الجهات المانحة لضمان تدفق مالي مستدام يغطي تكاليف المشاريع</a:t>
            </a:r>
            <a:endParaRPr lang="en-US" sz="1200" dirty="0">
              <a:latin typeface="Tajawal" panose="00000500000000000000" pitchFamily="2" charset="-78"/>
              <a:cs typeface="Tajawal" panose="00000500000000000000" pitchFamily="2" charset="-78"/>
            </a:endParaRPr>
          </a:p>
        </p:txBody>
      </p:sp>
      <p:sp>
        <p:nvSpPr>
          <p:cNvPr id="13" name="Shape 10"/>
          <p:cNvSpPr/>
          <p:nvPr/>
        </p:nvSpPr>
        <p:spPr>
          <a:xfrm>
            <a:off x="4663440" y="2423160"/>
            <a:ext cx="4114800" cy="1325880"/>
          </a:xfrm>
          <a:prstGeom prst="rect">
            <a:avLst/>
          </a:prstGeom>
          <a:solidFill>
            <a:srgbClr val="FFFFFF">
              <a:alpha val="12000"/>
            </a:srgbClr>
          </a:solidFill>
          <a:ln w="12700">
            <a:solidFill>
              <a:srgbClr val="FFFFFF">
                <a:alpha val="20000"/>
              </a:srgbClr>
            </a:solidFill>
            <a:prstDash val="solid"/>
          </a:ln>
        </p:spPr>
        <p:txBody>
          <a:bodyPr/>
          <a:lstStyle/>
          <a:p>
            <a:endParaRPr lang="ar-SA">
              <a:latin typeface="Tajawal" panose="00000500000000000000" pitchFamily="2" charset="-78"/>
              <a:cs typeface="Tajawal" panose="00000500000000000000" pitchFamily="2" charset="-78"/>
            </a:endParaRPr>
          </a:p>
        </p:txBody>
      </p:sp>
      <p:sp>
        <p:nvSpPr>
          <p:cNvPr id="14" name="Shape 11"/>
          <p:cNvSpPr/>
          <p:nvPr/>
        </p:nvSpPr>
        <p:spPr>
          <a:xfrm>
            <a:off x="8595360" y="2423160"/>
            <a:ext cx="182880" cy="1325880"/>
          </a:xfrm>
          <a:prstGeom prst="rect">
            <a:avLst/>
          </a:prstGeom>
          <a:solidFill>
            <a:srgbClr val="00C2A8"/>
          </a:solidFill>
          <a:ln w="12700">
            <a:solidFill>
              <a:srgbClr val="00C2A8"/>
            </a:solidFill>
            <a:prstDash val="solid"/>
          </a:ln>
        </p:spPr>
        <p:txBody>
          <a:bodyPr/>
          <a:lstStyle/>
          <a:p>
            <a:endParaRPr lang="ar-SA">
              <a:latin typeface="Tajawal" panose="00000500000000000000" pitchFamily="2" charset="-78"/>
              <a:cs typeface="Tajawal" panose="00000500000000000000" pitchFamily="2" charset="-78"/>
            </a:endParaRPr>
          </a:p>
        </p:txBody>
      </p:sp>
      <p:sp>
        <p:nvSpPr>
          <p:cNvPr id="15" name="Text 12"/>
          <p:cNvSpPr/>
          <p:nvPr/>
        </p:nvSpPr>
        <p:spPr>
          <a:xfrm>
            <a:off x="4754880" y="2514600"/>
            <a:ext cx="3749040" cy="411480"/>
          </a:xfrm>
          <a:prstGeom prst="rect">
            <a:avLst/>
          </a:prstGeom>
          <a:noFill/>
          <a:ln/>
        </p:spPr>
        <p:txBody>
          <a:bodyPr wrap="square" rtlCol="0" anchor="ctr"/>
          <a:lstStyle/>
          <a:p>
            <a:pPr marL="0" indent="0" algn="r" rtl="1">
              <a:buNone/>
            </a:pPr>
            <a:r>
              <a:rPr lang="en-US" sz="1600" b="1" dirty="0">
                <a:solidFill>
                  <a:srgbClr val="00C2A8"/>
                </a:solidFill>
                <a:latin typeface="Tajawal" panose="00000500000000000000" pitchFamily="2" charset="-78"/>
                <a:ea typeface="Arial" pitchFamily="34" charset="-122"/>
                <a:cs typeface="Tajawal" panose="00000500000000000000" pitchFamily="2" charset="-78"/>
              </a:rPr>
              <a:t>التميز في الحوكمة</a:t>
            </a:r>
            <a:endParaRPr lang="en-US" sz="1600" dirty="0">
              <a:latin typeface="Tajawal" panose="00000500000000000000" pitchFamily="2" charset="-78"/>
              <a:cs typeface="Tajawal" panose="00000500000000000000" pitchFamily="2" charset="-78"/>
            </a:endParaRPr>
          </a:p>
        </p:txBody>
      </p:sp>
      <p:sp>
        <p:nvSpPr>
          <p:cNvPr id="16" name="Text 13"/>
          <p:cNvSpPr/>
          <p:nvPr/>
        </p:nvSpPr>
        <p:spPr>
          <a:xfrm>
            <a:off x="4754880" y="2880360"/>
            <a:ext cx="3749040" cy="777240"/>
          </a:xfrm>
          <a:prstGeom prst="rect">
            <a:avLst/>
          </a:prstGeom>
          <a:noFill/>
          <a:ln/>
        </p:spPr>
        <p:txBody>
          <a:bodyPr wrap="square" rtlCol="0" anchor="ctr"/>
          <a:lstStyle/>
          <a:p>
            <a:pPr marL="0" indent="0" algn="r" rtl="1">
              <a:buNone/>
            </a:pPr>
            <a:r>
              <a:rPr lang="en-US" sz="1200" dirty="0">
                <a:solidFill>
                  <a:srgbClr val="FFFFFF"/>
                </a:solidFill>
                <a:latin typeface="Tajawal" panose="00000500000000000000" pitchFamily="2" charset="-78"/>
                <a:ea typeface="Arial" pitchFamily="34" charset="-122"/>
                <a:cs typeface="Tajawal" panose="00000500000000000000" pitchFamily="2" charset="-78"/>
              </a:rPr>
              <a:t>استكمال بناء جميع السياسات واللوائح الداخلية لأعلى معايير الشفافية والكفاءة</a:t>
            </a:r>
            <a:endParaRPr lang="en-US" sz="1200" dirty="0">
              <a:latin typeface="Tajawal" panose="00000500000000000000" pitchFamily="2" charset="-78"/>
              <a:cs typeface="Tajawal" panose="00000500000000000000" pitchFamily="2" charset="-78"/>
            </a:endParaRPr>
          </a:p>
        </p:txBody>
      </p:sp>
      <p:sp>
        <p:nvSpPr>
          <p:cNvPr id="17" name="Shape 14"/>
          <p:cNvSpPr/>
          <p:nvPr/>
        </p:nvSpPr>
        <p:spPr>
          <a:xfrm>
            <a:off x="365760" y="2423160"/>
            <a:ext cx="4114800" cy="1325880"/>
          </a:xfrm>
          <a:prstGeom prst="rect">
            <a:avLst/>
          </a:prstGeom>
          <a:solidFill>
            <a:srgbClr val="FFFFFF">
              <a:alpha val="12000"/>
            </a:srgbClr>
          </a:solidFill>
          <a:ln w="12700">
            <a:solidFill>
              <a:srgbClr val="FFFFFF">
                <a:alpha val="20000"/>
              </a:srgbClr>
            </a:solidFill>
            <a:prstDash val="solid"/>
          </a:ln>
        </p:spPr>
        <p:txBody>
          <a:bodyPr/>
          <a:lstStyle/>
          <a:p>
            <a:endParaRPr lang="ar-SA">
              <a:latin typeface="Tajawal" panose="00000500000000000000" pitchFamily="2" charset="-78"/>
              <a:cs typeface="Tajawal" panose="00000500000000000000" pitchFamily="2" charset="-78"/>
            </a:endParaRPr>
          </a:p>
        </p:txBody>
      </p:sp>
      <p:sp>
        <p:nvSpPr>
          <p:cNvPr id="18" name="Shape 15"/>
          <p:cNvSpPr/>
          <p:nvPr/>
        </p:nvSpPr>
        <p:spPr>
          <a:xfrm>
            <a:off x="4297680" y="2423160"/>
            <a:ext cx="182880" cy="1325880"/>
          </a:xfrm>
          <a:prstGeom prst="rect">
            <a:avLst/>
          </a:prstGeom>
          <a:solidFill>
            <a:srgbClr val="7B68C8"/>
          </a:solidFill>
          <a:ln w="12700">
            <a:solidFill>
              <a:srgbClr val="7B68C8"/>
            </a:solidFill>
            <a:prstDash val="solid"/>
          </a:ln>
        </p:spPr>
        <p:txBody>
          <a:bodyPr/>
          <a:lstStyle/>
          <a:p>
            <a:endParaRPr lang="ar-SA"/>
          </a:p>
        </p:txBody>
      </p:sp>
      <p:sp>
        <p:nvSpPr>
          <p:cNvPr id="19" name="Text 16"/>
          <p:cNvSpPr/>
          <p:nvPr/>
        </p:nvSpPr>
        <p:spPr>
          <a:xfrm>
            <a:off x="457200" y="2514600"/>
            <a:ext cx="3749040" cy="411480"/>
          </a:xfrm>
          <a:prstGeom prst="rect">
            <a:avLst/>
          </a:prstGeom>
          <a:noFill/>
          <a:ln/>
        </p:spPr>
        <p:txBody>
          <a:bodyPr wrap="square" rtlCol="0" anchor="ctr"/>
          <a:lstStyle/>
          <a:p>
            <a:pPr marL="0" indent="0" algn="r" rtl="1">
              <a:buNone/>
            </a:pPr>
            <a:r>
              <a:rPr lang="en-US" sz="1600" b="1" dirty="0">
                <a:solidFill>
                  <a:srgbClr val="7B68C8"/>
                </a:solidFill>
                <a:latin typeface="Tajawal" panose="00000500000000000000" pitchFamily="2" charset="-78"/>
                <a:ea typeface="Arial" pitchFamily="34" charset="-122"/>
                <a:cs typeface="Tajawal" panose="00000500000000000000" pitchFamily="2" charset="-78"/>
              </a:rPr>
              <a:t>الاستقرار القيادي</a:t>
            </a:r>
            <a:endParaRPr lang="en-US" sz="1600" dirty="0">
              <a:latin typeface="Tajawal" panose="00000500000000000000" pitchFamily="2" charset="-78"/>
              <a:cs typeface="Tajawal" panose="00000500000000000000" pitchFamily="2" charset="-78"/>
            </a:endParaRPr>
          </a:p>
        </p:txBody>
      </p:sp>
      <p:sp>
        <p:nvSpPr>
          <p:cNvPr id="20" name="Text 17"/>
          <p:cNvSpPr/>
          <p:nvPr/>
        </p:nvSpPr>
        <p:spPr>
          <a:xfrm>
            <a:off x="457200" y="2880360"/>
            <a:ext cx="3749040" cy="777240"/>
          </a:xfrm>
          <a:prstGeom prst="rect">
            <a:avLst/>
          </a:prstGeom>
          <a:noFill/>
          <a:ln/>
        </p:spPr>
        <p:txBody>
          <a:bodyPr wrap="square" rtlCol="0" anchor="ctr"/>
          <a:lstStyle/>
          <a:p>
            <a:pPr marL="0" indent="0" algn="r" rtl="1">
              <a:buNone/>
            </a:pPr>
            <a:r>
              <a:rPr lang="en-US" sz="1200" dirty="0">
                <a:solidFill>
                  <a:srgbClr val="FFFFFF"/>
                </a:solidFill>
                <a:latin typeface="Arial" pitchFamily="34" charset="0"/>
                <a:ea typeface="Arial" pitchFamily="34" charset="-122"/>
                <a:cs typeface="Arial" pitchFamily="34" charset="-120"/>
              </a:rPr>
              <a:t>إجراء انتخابات مجلس إدارة جديد لدورة أربع سنوات تتيح التخطيط الاستراتيجي طويل الأمد</a:t>
            </a:r>
            <a:endParaRPr lang="en-US" sz="1200" dirty="0"/>
          </a:p>
        </p:txBody>
      </p:sp>
      <p:sp>
        <p:nvSpPr>
          <p:cNvPr id="21" name="Text 18"/>
          <p:cNvSpPr/>
          <p:nvPr/>
        </p:nvSpPr>
        <p:spPr>
          <a:xfrm>
            <a:off x="408093" y="4183380"/>
            <a:ext cx="8229600" cy="365760"/>
          </a:xfrm>
          <a:prstGeom prst="rect">
            <a:avLst/>
          </a:prstGeom>
          <a:noFill/>
          <a:ln/>
        </p:spPr>
        <p:txBody>
          <a:bodyPr wrap="square" rtlCol="0" anchor="ctr"/>
          <a:lstStyle/>
          <a:p>
            <a:pPr marL="0" indent="0" algn="ctr" rtl="1">
              <a:buNone/>
            </a:pPr>
            <a:r>
              <a:rPr lang="en-US" sz="1600" dirty="0">
                <a:solidFill>
                  <a:srgbClr val="FFFFFF"/>
                </a:solidFill>
                <a:latin typeface="Tajawal" panose="00000500000000000000" pitchFamily="2" charset="-78"/>
                <a:ea typeface="Arial" pitchFamily="34" charset="-122"/>
                <a:cs typeface="Tajawal" panose="00000500000000000000" pitchFamily="2" charset="-78"/>
              </a:rPr>
              <a:t>جمعية اجتياز التعليمية  |  التقرير السنوي 2025  |  جدة، منطقة مكة المكرمة</a:t>
            </a:r>
            <a:endParaRPr lang="en-US" sz="1600" dirty="0">
              <a:latin typeface="Tajawal" panose="00000500000000000000" pitchFamily="2" charset="-78"/>
              <a:cs typeface="Tajawal" panose="00000500000000000000" pitchFamily="2" charset="-78"/>
            </a:endParaRPr>
          </a:p>
        </p:txBody>
      </p:sp>
      <p:pic>
        <p:nvPicPr>
          <p:cNvPr id="23" name="صورة 22">
            <a:extLst>
              <a:ext uri="{FF2B5EF4-FFF2-40B4-BE49-F238E27FC236}">
                <a16:creationId xmlns:a16="http://schemas.microsoft.com/office/drawing/2014/main" id="{FDD2650B-B6A6-96DD-1868-8D8588D6E8E0}"/>
              </a:ext>
            </a:extLst>
          </p:cNvPr>
          <p:cNvPicPr>
            <a:picLocks noChangeAspect="1"/>
          </p:cNvPicPr>
          <p:nvPr/>
        </p:nvPicPr>
        <p:blipFill>
          <a:blip r:embed="rId3"/>
          <a:stretch>
            <a:fillRect/>
          </a:stretch>
        </p:blipFill>
        <p:spPr>
          <a:xfrm>
            <a:off x="-402406" y="-413966"/>
            <a:ext cx="1627773" cy="1548518"/>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9008"/>
            <a:ext cx="9144000" cy="5143500"/>
          </a:xfrm>
          <a:custGeom>
            <a:avLst/>
            <a:gdLst/>
            <a:ahLst/>
            <a:cxnLst/>
            <a:rect l="l" t="t" r="r" b="b"/>
            <a:pathLst>
              <a:path w="9144000" h="5143500">
                <a:moveTo>
                  <a:pt x="0" y="0"/>
                </a:moveTo>
                <a:lnTo>
                  <a:pt x="9144000" y="0"/>
                </a:lnTo>
                <a:lnTo>
                  <a:pt x="9144000" y="5143500"/>
                </a:lnTo>
                <a:lnTo>
                  <a:pt x="0" y="5143500"/>
                </a:lnTo>
                <a:lnTo>
                  <a:pt x="0" y="0"/>
                </a:lnTo>
                <a:close/>
              </a:path>
            </a:pathLst>
          </a:custGeom>
          <a:blipFill>
            <a:blip r:embed="rId2"/>
            <a:stretch>
              <a:fillRect/>
            </a:stretch>
          </a:blipFill>
        </p:spPr>
        <p:txBody>
          <a:bodyPr/>
          <a:lstStyle/>
          <a:p>
            <a:endParaRPr lang="en-US"/>
          </a:p>
        </p:txBody>
      </p:sp>
      <p:sp>
        <p:nvSpPr>
          <p:cNvPr id="3" name="Freeform 3"/>
          <p:cNvSpPr/>
          <p:nvPr/>
        </p:nvSpPr>
        <p:spPr>
          <a:xfrm>
            <a:off x="0" y="0"/>
            <a:ext cx="1524000" cy="1504950"/>
          </a:xfrm>
          <a:custGeom>
            <a:avLst/>
            <a:gdLst/>
            <a:ahLst/>
            <a:cxnLst/>
            <a:rect l="l" t="t" r="r" b="b"/>
            <a:pathLst>
              <a:path w="1524000" h="1504950">
                <a:moveTo>
                  <a:pt x="0" y="0"/>
                </a:moveTo>
                <a:lnTo>
                  <a:pt x="1524000" y="0"/>
                </a:lnTo>
                <a:lnTo>
                  <a:pt x="1524000" y="1504950"/>
                </a:lnTo>
                <a:lnTo>
                  <a:pt x="0" y="1504950"/>
                </a:lnTo>
                <a:lnTo>
                  <a:pt x="0" y="0"/>
                </a:lnTo>
                <a:close/>
              </a:path>
            </a:pathLst>
          </a:custGeom>
          <a:blipFill>
            <a:blip r:embed="rId3"/>
            <a:stretch>
              <a:fillRect/>
            </a:stretch>
          </a:blipFill>
        </p:spPr>
        <p:txBody>
          <a:bodyPr/>
          <a:lstStyle/>
          <a:p>
            <a:endParaRPr lang="en-US"/>
          </a:p>
        </p:txBody>
      </p:sp>
      <p:sp>
        <p:nvSpPr>
          <p:cNvPr id="4" name="Freeform 4"/>
          <p:cNvSpPr/>
          <p:nvPr/>
        </p:nvSpPr>
        <p:spPr>
          <a:xfrm>
            <a:off x="0" y="1465339"/>
            <a:ext cx="5667375" cy="3009900"/>
          </a:xfrm>
          <a:custGeom>
            <a:avLst/>
            <a:gdLst/>
            <a:ahLst/>
            <a:cxnLst/>
            <a:rect l="l" t="t" r="r" b="b"/>
            <a:pathLst>
              <a:path w="5667375" h="3009900">
                <a:moveTo>
                  <a:pt x="0" y="0"/>
                </a:moveTo>
                <a:lnTo>
                  <a:pt x="5667375" y="0"/>
                </a:lnTo>
                <a:lnTo>
                  <a:pt x="5667375" y="3009900"/>
                </a:lnTo>
                <a:lnTo>
                  <a:pt x="0" y="3009900"/>
                </a:lnTo>
                <a:lnTo>
                  <a:pt x="0" y="0"/>
                </a:lnTo>
                <a:close/>
              </a:path>
            </a:pathLst>
          </a:custGeom>
          <a:blipFill>
            <a:blip r:embed="rId4"/>
            <a:stretch>
              <a:fillRect/>
            </a:stretch>
          </a:blipFill>
        </p:spPr>
        <p:txBody>
          <a:bodyPr/>
          <a:lstStyle/>
          <a:p>
            <a:endParaRPr lang="en-US"/>
          </a:p>
        </p:txBody>
      </p:sp>
      <p:sp>
        <p:nvSpPr>
          <p:cNvPr id="5" name="Freeform 5"/>
          <p:cNvSpPr/>
          <p:nvPr/>
        </p:nvSpPr>
        <p:spPr>
          <a:xfrm>
            <a:off x="5543550" y="2571750"/>
            <a:ext cx="3600450" cy="1609725"/>
          </a:xfrm>
          <a:custGeom>
            <a:avLst/>
            <a:gdLst/>
            <a:ahLst/>
            <a:cxnLst/>
            <a:rect l="l" t="t" r="r" b="b"/>
            <a:pathLst>
              <a:path w="3600450" h="1609725">
                <a:moveTo>
                  <a:pt x="0" y="0"/>
                </a:moveTo>
                <a:lnTo>
                  <a:pt x="3600450" y="0"/>
                </a:lnTo>
                <a:lnTo>
                  <a:pt x="3600450" y="1609725"/>
                </a:lnTo>
                <a:lnTo>
                  <a:pt x="0" y="1609725"/>
                </a:lnTo>
                <a:lnTo>
                  <a:pt x="0" y="0"/>
                </a:lnTo>
                <a:close/>
              </a:path>
            </a:pathLst>
          </a:custGeom>
          <a:blipFill>
            <a:blip r:embed="rId5"/>
            <a:stretch>
              <a:fillRect/>
            </a:stretch>
          </a:blipFill>
        </p:spPr>
        <p:txBody>
          <a:bodyPr/>
          <a:lstStyle/>
          <a:p>
            <a:endParaRPr lang="en-US"/>
          </a:p>
        </p:txBody>
      </p:sp>
      <p:sp>
        <p:nvSpPr>
          <p:cNvPr id="6" name="TextBox 6"/>
          <p:cNvSpPr txBox="1"/>
          <p:nvPr/>
        </p:nvSpPr>
        <p:spPr>
          <a:xfrm>
            <a:off x="2128266" y="411997"/>
            <a:ext cx="4806696" cy="1000274"/>
          </a:xfrm>
          <a:prstGeom prst="rect">
            <a:avLst/>
          </a:prstGeom>
        </p:spPr>
        <p:txBody>
          <a:bodyPr wrap="square" lIns="0" tIns="0" rIns="0" bIns="0" rtlCol="0" anchor="t">
            <a:spAutoFit/>
          </a:bodyPr>
          <a:lstStyle/>
          <a:p>
            <a:pPr algn="ctr" rtl="1">
              <a:lnSpc>
                <a:spcPts val="3867"/>
              </a:lnSpc>
            </a:pPr>
            <a:r>
              <a:rPr lang="ar-EG" sz="3223" b="1" dirty="0">
                <a:solidFill>
                  <a:srgbClr val="001F3D"/>
                </a:solidFill>
                <a:latin typeface="Tajawal" panose="00000500000000000000" pitchFamily="2" charset="-78"/>
                <a:ea typeface="Noto Sans Arabic Semi-Bold"/>
                <a:cs typeface="Tajawal" panose="00000500000000000000" pitchFamily="2" charset="-78"/>
                <a:sym typeface="Noto Sans Arabic Semi-Bold"/>
                <a:rtl/>
              </a:rPr>
              <a:t>معًا، نجتاز التحديات ونصنع الأثر مع مستفيدينا.</a:t>
            </a:r>
          </a:p>
        </p:txBody>
      </p:sp>
      <p:sp>
        <p:nvSpPr>
          <p:cNvPr id="7" name="TextBox 7"/>
          <p:cNvSpPr txBox="1"/>
          <p:nvPr/>
        </p:nvSpPr>
        <p:spPr>
          <a:xfrm>
            <a:off x="1463040" y="1465339"/>
            <a:ext cx="5742432" cy="1626599"/>
          </a:xfrm>
          <a:prstGeom prst="rect">
            <a:avLst/>
          </a:prstGeom>
        </p:spPr>
        <p:txBody>
          <a:bodyPr wrap="square" lIns="0" tIns="0" rIns="0" bIns="0" rtlCol="0" anchor="t">
            <a:spAutoFit/>
          </a:bodyPr>
          <a:lstStyle/>
          <a:p>
            <a:pPr algn="ctr" rtl="1">
              <a:lnSpc>
                <a:spcPct val="150000"/>
              </a:lnSpc>
            </a:pPr>
            <a:r>
              <a:rPr lang="ar-EG" b="1" dirty="0">
                <a:solidFill>
                  <a:srgbClr val="001F3D"/>
                </a:solidFill>
                <a:latin typeface="Tajawal" panose="00000500000000000000" pitchFamily="2" charset="-78"/>
                <a:ea typeface="Noto Sans Arabic Medium"/>
                <a:cs typeface="Tajawal" panose="00000500000000000000" pitchFamily="2" charset="-78"/>
                <a:sym typeface="Noto Sans Arabic Medium"/>
                <a:rtl/>
              </a:rPr>
              <a:t>تتقدم جمعية اجتياز التعليمية بخالص الشكر والتقدير إلى كل من وضع لبنَّةً في هذا الأساس: من الداعمين الكرام، والجهات الشريكة، والمتطوعين المخلصين، إلى فريق العمل الاستثنائي</a:t>
            </a:r>
            <a:r>
              <a:rPr lang="ar-SA" b="1" dirty="0">
                <a:solidFill>
                  <a:srgbClr val="001F3D"/>
                </a:solidFill>
                <a:latin typeface="Tajawal" panose="00000500000000000000" pitchFamily="2" charset="-78"/>
                <a:ea typeface="Noto Sans Arabic Medium"/>
                <a:cs typeface="Tajawal" panose="00000500000000000000" pitchFamily="2" charset="-78"/>
                <a:sym typeface="Noto Sans Arabic Medium"/>
                <a:rtl/>
              </a:rPr>
              <a:t> </a:t>
            </a:r>
            <a:r>
              <a:rPr lang="ar-SA" dirty="0">
                <a:sym typeface="Noto Sans Arabic Medium"/>
              </a:rPr>
              <a:t>ق</a:t>
            </a:r>
            <a:r>
              <a:rPr lang="ar-SA" b="1" dirty="0">
                <a:solidFill>
                  <a:srgbClr val="001F3D"/>
                </a:solidFill>
                <a:latin typeface="Tajawal" panose="00000500000000000000" pitchFamily="2" charset="-78"/>
                <a:ea typeface="Noto Sans Arabic Medium"/>
                <a:cs typeface="Tajawal" panose="00000500000000000000" pitchFamily="2" charset="-78"/>
                <a:sym typeface="Noto Sans Arabic Medium"/>
                <a:rtl/>
              </a:rPr>
              <a:t>.</a:t>
            </a:r>
            <a:r>
              <a:rPr lang="ar-EG" b="1" dirty="0">
                <a:solidFill>
                  <a:srgbClr val="001F3D"/>
                </a:solidFill>
                <a:latin typeface="Noto Sans Arabic Medium"/>
                <a:ea typeface="Noto Sans Arabic Medium"/>
                <a:cs typeface="Noto Sans Arabic Medium"/>
                <a:sym typeface="Noto Sans Arabic Medium"/>
                <a:rtl/>
              </a:rPr>
              <a:t>.</a:t>
            </a:r>
          </a:p>
        </p:txBody>
      </p:sp>
      <p:sp>
        <p:nvSpPr>
          <p:cNvPr id="8" name="TextBox 8"/>
          <p:cNvSpPr txBox="1"/>
          <p:nvPr/>
        </p:nvSpPr>
        <p:spPr>
          <a:xfrm>
            <a:off x="5951220" y="3233667"/>
            <a:ext cx="1967484" cy="610488"/>
          </a:xfrm>
          <a:prstGeom prst="rect">
            <a:avLst/>
          </a:prstGeom>
        </p:spPr>
        <p:txBody>
          <a:bodyPr wrap="square" lIns="0" tIns="0" rIns="0" bIns="0" rtlCol="0" anchor="t">
            <a:spAutoFit/>
          </a:bodyPr>
          <a:lstStyle/>
          <a:p>
            <a:pPr algn="r" rtl="1">
              <a:lnSpc>
                <a:spcPts val="1623"/>
              </a:lnSpc>
            </a:pPr>
            <a:r>
              <a:rPr lang="ar-EG" sz="1202" b="1" dirty="0">
                <a:solidFill>
                  <a:srgbClr val="001F3D"/>
                </a:solidFill>
                <a:latin typeface="Tajawal" panose="00000500000000000000" pitchFamily="2" charset="-78"/>
                <a:ea typeface="Noto Sans Arabic Medium"/>
                <a:cs typeface="Tajawal" panose="00000500000000000000" pitchFamily="2" charset="-78"/>
                <a:sym typeface="Noto Sans Arabic Medium"/>
                <a:rtl/>
              </a:rPr>
              <a:t>عام </a:t>
            </a:r>
            <a:r>
              <a:rPr lang="en-US" sz="1202" b="1" dirty="0">
                <a:solidFill>
                  <a:srgbClr val="001F3D"/>
                </a:solidFill>
                <a:latin typeface="Tajawal" panose="00000500000000000000" pitchFamily="2" charset="-78"/>
                <a:ea typeface="Noto Sans Arabic Medium"/>
                <a:cs typeface="Tajawal" panose="00000500000000000000" pitchFamily="2" charset="-78"/>
                <a:sym typeface="Noto Sans Arabic Medium"/>
              </a:rPr>
              <a:t>2025</a:t>
            </a:r>
            <a:r>
              <a:rPr lang="ar-EG" sz="1202" b="1" dirty="0">
                <a:solidFill>
                  <a:srgbClr val="001F3D"/>
                </a:solidFill>
                <a:latin typeface="Tajawal" panose="00000500000000000000" pitchFamily="2" charset="-78"/>
                <a:ea typeface="Noto Sans Arabic Medium"/>
                <a:cs typeface="Tajawal" panose="00000500000000000000" pitchFamily="2" charset="-78"/>
                <a:sym typeface="Noto Sans Arabic Medium"/>
                <a:rtl/>
              </a:rPr>
              <a:t> كان عام "بناء الجسر" في </a:t>
            </a:r>
            <a:r>
              <a:rPr lang="en-US" sz="1202" b="1" dirty="0">
                <a:solidFill>
                  <a:srgbClr val="001F3D"/>
                </a:solidFill>
                <a:latin typeface="Tajawal" panose="00000500000000000000" pitchFamily="2" charset="-78"/>
                <a:ea typeface="Noto Sans Arabic Medium"/>
                <a:cs typeface="Tajawal" panose="00000500000000000000" pitchFamily="2" charset="-78"/>
                <a:sym typeface="Noto Sans Arabic Medium"/>
              </a:rPr>
              <a:t>2026</a:t>
            </a:r>
            <a:r>
              <a:rPr lang="ar-EG" sz="1202" b="1" dirty="0">
                <a:solidFill>
                  <a:srgbClr val="001F3D"/>
                </a:solidFill>
                <a:latin typeface="Tajawal" panose="00000500000000000000" pitchFamily="2" charset="-78"/>
                <a:ea typeface="Noto Sans Arabic Medium"/>
                <a:cs typeface="Tajawal" panose="00000500000000000000" pitchFamily="2" charset="-78"/>
                <a:sym typeface="Noto Sans Arabic Medium"/>
                <a:rtl/>
              </a:rPr>
              <a:t>، ندعوكم للعبور معنا ندوّ أنر تعليمي لا يحده </a:t>
            </a:r>
            <a:r>
              <a:rPr lang="ar-SA" sz="1202" b="1" dirty="0">
                <a:solidFill>
                  <a:srgbClr val="001F3D"/>
                </a:solidFill>
                <a:latin typeface="Tajawal" panose="00000500000000000000" pitchFamily="2" charset="-78"/>
                <a:ea typeface="Noto Sans Arabic Medium"/>
                <a:cs typeface="Tajawal" panose="00000500000000000000" pitchFamily="2" charset="-78"/>
                <a:sym typeface="Noto Sans Arabic Medium"/>
                <a:rtl/>
              </a:rPr>
              <a:t>أفق</a:t>
            </a:r>
            <a:endParaRPr lang="ar-EG" sz="1202" b="1" dirty="0">
              <a:solidFill>
                <a:srgbClr val="001F3D"/>
              </a:solidFill>
              <a:latin typeface="Noto Sans Arabic Medium"/>
              <a:ea typeface="Noto Sans Arabic Medium"/>
              <a:cs typeface="Noto Sans Arabic Medium"/>
              <a:sym typeface="Noto Sans Arabic Medium"/>
              <a:rtl/>
            </a:endParaRPr>
          </a:p>
        </p:txBody>
      </p:sp>
      <p:sp>
        <p:nvSpPr>
          <p:cNvPr id="13" name="شكل بيضاوي 12">
            <a:extLst>
              <a:ext uri="{FF2B5EF4-FFF2-40B4-BE49-F238E27FC236}">
                <a16:creationId xmlns:a16="http://schemas.microsoft.com/office/drawing/2014/main" id="{8DEBE507-5126-9E73-8DF1-380E0DE515FC}"/>
              </a:ext>
            </a:extLst>
          </p:cNvPr>
          <p:cNvSpPr/>
          <p:nvPr/>
        </p:nvSpPr>
        <p:spPr>
          <a:xfrm>
            <a:off x="4246122" y="2766060"/>
            <a:ext cx="325878" cy="325878"/>
          </a:xfrm>
          <a:prstGeom prst="ellipse">
            <a:avLst/>
          </a:prstGeom>
          <a:solidFill>
            <a:srgbClr val="F6F4EC"/>
          </a:solidFill>
          <a:ln>
            <a:solidFill>
              <a:srgbClr val="F5F5E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صورة 14">
            <a:extLst>
              <a:ext uri="{FF2B5EF4-FFF2-40B4-BE49-F238E27FC236}">
                <a16:creationId xmlns:a16="http://schemas.microsoft.com/office/drawing/2014/main" id="{8F4DD6DF-659D-0DEC-3306-265754811216}"/>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7680960" y="-29008"/>
            <a:ext cx="1299249" cy="1816395"/>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0" y="21431"/>
            <a:ext cx="9144000" cy="510063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430E9-48B0-B26A-5BFA-B98928A3A9A4}"/>
            </a:ext>
          </a:extLst>
        </p:cNvPr>
        <p:cNvGrpSpPr/>
        <p:nvPr/>
      </p:nvGrpSpPr>
      <p:grpSpPr>
        <a:xfrm>
          <a:off x="0" y="0"/>
          <a:ext cx="0" cy="0"/>
          <a:chOff x="0" y="0"/>
          <a:chExt cx="0" cy="0"/>
        </a:xfrm>
      </p:grpSpPr>
      <p:sp>
        <p:nvSpPr>
          <p:cNvPr id="5" name="عنصر نائب لرقم الشريحة 4">
            <a:extLst>
              <a:ext uri="{FF2B5EF4-FFF2-40B4-BE49-F238E27FC236}">
                <a16:creationId xmlns:a16="http://schemas.microsoft.com/office/drawing/2014/main" id="{C2CB16AA-B633-DA6E-EF09-ACBC24E31D38}"/>
              </a:ext>
            </a:extLst>
          </p:cNvPr>
          <p:cNvSpPr>
            <a:spLocks noGrp="1"/>
          </p:cNvSpPr>
          <p:nvPr>
            <p:ph type="sldNum" sz="quarter" idx="4294967295"/>
          </p:nvPr>
        </p:nvSpPr>
        <p:spPr>
          <a:xfrm>
            <a:off x="280912" y="6256923"/>
            <a:ext cx="658994" cy="365125"/>
          </a:xfrm>
          <a:prstGeom prst="rect">
            <a:avLst/>
          </a:prstGeom>
        </p:spPr>
        <p:txBody>
          <a:bodyPr/>
          <a:lstStyle>
            <a:defPPr>
              <a:defRPr lang="en-US"/>
            </a:defPPr>
            <a:lvl1pPr marL="0" algn="l" defTabSz="914400" rtl="1" eaLnBrk="1" latinLnBrk="0" hangingPunct="1">
              <a:defRPr sz="1800" kern="1200">
                <a:solidFill>
                  <a:schemeClr val="bg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fld id="{66F22D43-8903-424C-BA09-16A914D0C251}" type="slidenum">
              <a:rPr lang="en-US" smtClean="0"/>
              <a:pPr/>
              <a:t>3</a:t>
            </a:fld>
            <a:endParaRPr lang="en-US" dirty="0"/>
          </a:p>
        </p:txBody>
      </p:sp>
      <p:sp>
        <p:nvSpPr>
          <p:cNvPr id="7" name="مربع نص 6">
            <a:extLst>
              <a:ext uri="{FF2B5EF4-FFF2-40B4-BE49-F238E27FC236}">
                <a16:creationId xmlns:a16="http://schemas.microsoft.com/office/drawing/2014/main" id="{F07CA1D7-A21F-52B9-626E-20CA1FE62F2F}"/>
              </a:ext>
            </a:extLst>
          </p:cNvPr>
          <p:cNvSpPr txBox="1"/>
          <p:nvPr/>
        </p:nvSpPr>
        <p:spPr>
          <a:xfrm>
            <a:off x="1273629" y="806932"/>
            <a:ext cx="5702300" cy="772134"/>
          </a:xfrm>
          <a:prstGeom prst="rect">
            <a:avLst/>
          </a:prstGeom>
          <a:noFill/>
        </p:spPr>
        <p:txBody>
          <a:bodyPr wrap="square">
            <a:spAutoFit/>
          </a:bodyPr>
          <a:lstStyle/>
          <a:p>
            <a:pPr algn="r" rtl="1">
              <a:lnSpc>
                <a:spcPct val="115000"/>
              </a:lnSpc>
            </a:pPr>
            <a:endParaRPr lang="en-US" sz="2100" kern="100" dirty="0">
              <a:latin typeface="Aptos" panose="020B0004020202020204" pitchFamily="34" charset="0"/>
              <a:ea typeface="Aptos" panose="020B0004020202020204" pitchFamily="34" charset="0"/>
              <a:cs typeface="Arial" panose="020B0604020202020204" pitchFamily="34" charset="0"/>
            </a:endParaRPr>
          </a:p>
          <a:p>
            <a:pPr algn="r" rtl="1">
              <a:lnSpc>
                <a:spcPct val="115000"/>
              </a:lnSpc>
            </a:pPr>
            <a:r>
              <a:rPr lang="ar-SA" b="1" kern="100" dirty="0">
                <a:latin typeface="Tajawal" panose="00000500000000000000" pitchFamily="2" charset="-78"/>
                <a:ea typeface="Aptos" panose="020B0004020202020204" pitchFamily="34" charset="0"/>
                <a:cs typeface="Tajawal" panose="00000500000000000000" pitchFamily="2" charset="-78"/>
              </a:rPr>
              <a:t>(</a:t>
            </a:r>
            <a:r>
              <a:rPr lang="ar-SA" sz="1400" kern="100" dirty="0">
                <a:latin typeface="Tajawal" panose="00000500000000000000" pitchFamily="2" charset="-78"/>
                <a:cs typeface="Tajawal" panose="00000500000000000000" pitchFamily="2" charset="-78"/>
              </a:rPr>
              <a:t>التعليم هو أحد الركائز الأساسية لبناء وطنٍ متطوّرٍ ومجتمعٍ رائد)</a:t>
            </a:r>
            <a:endParaRPr lang="en-US" sz="1400" kern="100" dirty="0">
              <a:latin typeface="Tajawal" panose="00000500000000000000" pitchFamily="2" charset="-78"/>
              <a:cs typeface="Tajawal" panose="00000500000000000000" pitchFamily="2" charset="-78"/>
            </a:endParaRPr>
          </a:p>
        </p:txBody>
      </p:sp>
      <p:sp>
        <p:nvSpPr>
          <p:cNvPr id="3" name="عنصر نائب للتذييل 3">
            <a:extLst>
              <a:ext uri="{FF2B5EF4-FFF2-40B4-BE49-F238E27FC236}">
                <a16:creationId xmlns:a16="http://schemas.microsoft.com/office/drawing/2014/main" id="{592066DD-87FF-AC80-8DE0-474F255A3896}"/>
              </a:ext>
            </a:extLst>
          </p:cNvPr>
          <p:cNvSpPr>
            <a:spLocks noGrp="1"/>
          </p:cNvSpPr>
          <p:nvPr>
            <p:ph type="ftr" sz="quarter" idx="4294967295"/>
          </p:nvPr>
        </p:nvSpPr>
        <p:spPr>
          <a:xfrm>
            <a:off x="6294912" y="6233859"/>
            <a:ext cx="4114800" cy="365125"/>
          </a:xfrm>
          <a:prstGeom prst="rect">
            <a:avLst/>
          </a:prstGeom>
        </p:spPr>
        <p:txBody>
          <a:bodyPr/>
          <a:lstStyle>
            <a:defPPr>
              <a:defRPr lang="en-US"/>
            </a:defPPr>
            <a:lvl1pPr marL="0" algn="r" defTabSz="914400" rtl="1" eaLnBrk="1" latinLnBrk="0" hangingPunct="1">
              <a:defRPr sz="1050" kern="1200">
                <a:solidFill>
                  <a:schemeClr val="tx1"/>
                </a:solidFill>
                <a:latin typeface="29LT Bukra Regular" panose="020B0504040000000004" pitchFamily="34" charset="-78"/>
                <a:ea typeface="+mn-ea"/>
                <a:cs typeface="29LT Bukra Regular" panose="020B0504040000000004" pitchFamily="34" charset="-78"/>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r>
              <a:rPr lang="ar-SA"/>
              <a:t>الملف التعريفي لجمعية اجتياز التعليمية </a:t>
            </a:r>
            <a:endParaRPr lang="en-US" dirty="0"/>
          </a:p>
        </p:txBody>
      </p:sp>
      <p:pic>
        <p:nvPicPr>
          <p:cNvPr id="8" name="Picture 7">
            <a:extLst>
              <a:ext uri="{FF2B5EF4-FFF2-40B4-BE49-F238E27FC236}">
                <a16:creationId xmlns:a16="http://schemas.microsoft.com/office/drawing/2014/main" id="{3DA3A1E7-5A3C-1CB2-2290-7F1E179CE34D}"/>
              </a:ext>
            </a:extLst>
          </p:cNvPr>
          <p:cNvPicPr>
            <a:picLocks noChangeAspect="1"/>
          </p:cNvPicPr>
          <p:nvPr/>
        </p:nvPicPr>
        <p:blipFill>
          <a:blip r:embed="rId2"/>
          <a:stretch>
            <a:fillRect/>
          </a:stretch>
        </p:blipFill>
        <p:spPr>
          <a:xfrm>
            <a:off x="6843191" y="692487"/>
            <a:ext cx="1419373" cy="1718188"/>
          </a:xfrm>
          <a:prstGeom prst="rect">
            <a:avLst/>
          </a:prstGeom>
        </p:spPr>
      </p:pic>
      <p:pic>
        <p:nvPicPr>
          <p:cNvPr id="10" name="Picture 9">
            <a:extLst>
              <a:ext uri="{FF2B5EF4-FFF2-40B4-BE49-F238E27FC236}">
                <a16:creationId xmlns:a16="http://schemas.microsoft.com/office/drawing/2014/main" id="{248D69EE-B993-4A5F-4821-F65FA033E93E}"/>
              </a:ext>
            </a:extLst>
          </p:cNvPr>
          <p:cNvPicPr>
            <a:picLocks noChangeAspect="1"/>
          </p:cNvPicPr>
          <p:nvPr/>
        </p:nvPicPr>
        <p:blipFill>
          <a:blip r:embed="rId3"/>
          <a:stretch>
            <a:fillRect/>
          </a:stretch>
        </p:blipFill>
        <p:spPr>
          <a:xfrm>
            <a:off x="6867092" y="963948"/>
            <a:ext cx="1281282" cy="1607802"/>
          </a:xfrm>
          <a:prstGeom prst="rect">
            <a:avLst/>
          </a:prstGeom>
        </p:spPr>
      </p:pic>
      <p:pic>
        <p:nvPicPr>
          <p:cNvPr id="11" name="Picture 10">
            <a:extLst>
              <a:ext uri="{FF2B5EF4-FFF2-40B4-BE49-F238E27FC236}">
                <a16:creationId xmlns:a16="http://schemas.microsoft.com/office/drawing/2014/main" id="{FB7D3CDD-20FB-668E-E5C4-2E66AF6518F3}"/>
              </a:ext>
            </a:extLst>
          </p:cNvPr>
          <p:cNvPicPr>
            <a:picLocks noChangeAspect="1"/>
          </p:cNvPicPr>
          <p:nvPr/>
        </p:nvPicPr>
        <p:blipFill>
          <a:blip r:embed="rId4"/>
          <a:stretch>
            <a:fillRect/>
          </a:stretch>
        </p:blipFill>
        <p:spPr>
          <a:xfrm>
            <a:off x="6539130" y="2571750"/>
            <a:ext cx="1937205" cy="650408"/>
          </a:xfrm>
          <a:prstGeom prst="rect">
            <a:avLst/>
          </a:prstGeom>
        </p:spPr>
      </p:pic>
      <p:pic>
        <p:nvPicPr>
          <p:cNvPr id="9" name="صورة 8">
            <a:extLst>
              <a:ext uri="{FF2B5EF4-FFF2-40B4-BE49-F238E27FC236}">
                <a16:creationId xmlns:a16="http://schemas.microsoft.com/office/drawing/2014/main" id="{810724DD-127E-0D60-A799-F152C1FD8290}"/>
              </a:ext>
            </a:extLst>
          </p:cNvPr>
          <p:cNvPicPr>
            <a:picLocks noChangeAspect="1"/>
          </p:cNvPicPr>
          <p:nvPr/>
        </p:nvPicPr>
        <p:blipFill>
          <a:blip r:embed="rId5"/>
          <a:stretch>
            <a:fillRect/>
          </a:stretch>
        </p:blipFill>
        <p:spPr>
          <a:xfrm>
            <a:off x="769030" y="2030796"/>
            <a:ext cx="1600402" cy="1936236"/>
          </a:xfrm>
          <a:prstGeom prst="rect">
            <a:avLst/>
          </a:prstGeom>
        </p:spPr>
      </p:pic>
      <p:pic>
        <p:nvPicPr>
          <p:cNvPr id="13" name="صورة 12">
            <a:extLst>
              <a:ext uri="{FF2B5EF4-FFF2-40B4-BE49-F238E27FC236}">
                <a16:creationId xmlns:a16="http://schemas.microsoft.com/office/drawing/2014/main" id="{33443255-EA0C-A9FF-FD37-11589DCD76F8}"/>
              </a:ext>
            </a:extLst>
          </p:cNvPr>
          <p:cNvPicPr>
            <a:picLocks noChangeAspect="1"/>
          </p:cNvPicPr>
          <p:nvPr/>
        </p:nvPicPr>
        <p:blipFill>
          <a:blip r:embed="rId6"/>
          <a:stretch>
            <a:fillRect/>
          </a:stretch>
        </p:blipFill>
        <p:spPr>
          <a:xfrm>
            <a:off x="769030" y="4098358"/>
            <a:ext cx="1600402" cy="648304"/>
          </a:xfrm>
          <a:prstGeom prst="rect">
            <a:avLst/>
          </a:prstGeom>
        </p:spPr>
      </p:pic>
      <p:sp>
        <p:nvSpPr>
          <p:cNvPr id="14" name="مربع نص 13">
            <a:extLst>
              <a:ext uri="{FF2B5EF4-FFF2-40B4-BE49-F238E27FC236}">
                <a16:creationId xmlns:a16="http://schemas.microsoft.com/office/drawing/2014/main" id="{8B0E6B08-029A-FF54-CD90-B466DE84F58C}"/>
              </a:ext>
            </a:extLst>
          </p:cNvPr>
          <p:cNvSpPr txBox="1"/>
          <p:nvPr/>
        </p:nvSpPr>
        <p:spPr>
          <a:xfrm>
            <a:off x="2291475" y="3827071"/>
            <a:ext cx="6238476" cy="388183"/>
          </a:xfrm>
          <a:prstGeom prst="rect">
            <a:avLst/>
          </a:prstGeom>
          <a:noFill/>
        </p:spPr>
        <p:txBody>
          <a:bodyPr wrap="square">
            <a:spAutoFit/>
          </a:bodyPr>
          <a:lstStyle/>
          <a:p>
            <a:pPr rtl="1">
              <a:lnSpc>
                <a:spcPct val="115000"/>
              </a:lnSpc>
              <a:spcAft>
                <a:spcPts val="600"/>
              </a:spcAft>
            </a:pPr>
            <a:r>
              <a:rPr lang="ar-SA" sz="1400" kern="100" dirty="0">
                <a:latin typeface="Tajawal" panose="00000500000000000000" pitchFamily="2" charset="-78"/>
                <a:cs typeface="Tajawal" panose="00000500000000000000" pitchFamily="2" charset="-78"/>
              </a:rPr>
              <a:t>( نرى أن التعليم العالمي يتغيّر لذا ليس كافياً أن نبقى في موقعنا،</a:t>
            </a:r>
            <a:r>
              <a:rPr lang="ar-SA" kern="100" dirty="0">
                <a:solidFill>
                  <a:srgbClr val="4B9EBF"/>
                </a:solidFill>
                <a:latin typeface="DIN Next LT Arabic" panose="020B0503020203050203" pitchFamily="34" charset="-78"/>
                <a:ea typeface="Aptos" panose="020B0004020202020204" pitchFamily="34" charset="0"/>
                <a:cs typeface="DIN Next LT Arabic" panose="020B0503020203050203" pitchFamily="34" charset="-78"/>
              </a:rPr>
              <a:t> </a:t>
            </a:r>
            <a:r>
              <a:rPr lang="ar-SA" sz="1400" kern="100" dirty="0">
                <a:latin typeface="Tajawal" panose="00000500000000000000" pitchFamily="2" charset="-78"/>
                <a:cs typeface="Tajawal" panose="00000500000000000000" pitchFamily="2" charset="-78"/>
              </a:rPr>
              <a:t>بل يجب أن نتقدم)</a:t>
            </a:r>
          </a:p>
        </p:txBody>
      </p:sp>
      <p:pic>
        <p:nvPicPr>
          <p:cNvPr id="16" name="صورة 15">
            <a:extLst>
              <a:ext uri="{FF2B5EF4-FFF2-40B4-BE49-F238E27FC236}">
                <a16:creationId xmlns:a16="http://schemas.microsoft.com/office/drawing/2014/main" id="{D039554A-A862-103B-2FF0-0C41B310578A}"/>
              </a:ext>
            </a:extLst>
          </p:cNvPr>
          <p:cNvPicPr>
            <a:picLocks noChangeAspect="1"/>
          </p:cNvPicPr>
          <p:nvPr/>
        </p:nvPicPr>
        <p:blipFill>
          <a:blip r:embed="rId7"/>
          <a:stretch>
            <a:fillRect/>
          </a:stretch>
        </p:blipFill>
        <p:spPr>
          <a:xfrm>
            <a:off x="-404478" y="-357644"/>
            <a:ext cx="1627773" cy="1548518"/>
          </a:xfrm>
          <a:prstGeom prst="rect">
            <a:avLst/>
          </a:prstGeom>
        </p:spPr>
      </p:pic>
    </p:spTree>
    <p:extLst>
      <p:ext uri="{BB962C8B-B14F-4D97-AF65-F5344CB8AC3E}">
        <p14:creationId xmlns:p14="http://schemas.microsoft.com/office/powerpoint/2010/main" val="2391254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0" y="0"/>
            <a:ext cx="1314450" cy="1181100"/>
          </a:xfrm>
          <a:custGeom>
            <a:avLst/>
            <a:gdLst/>
            <a:ahLst/>
            <a:cxnLst/>
            <a:rect l="l" t="t" r="r" b="b"/>
            <a:pathLst>
              <a:path w="1314450" h="1181100">
                <a:moveTo>
                  <a:pt x="0" y="0"/>
                </a:moveTo>
                <a:lnTo>
                  <a:pt x="1314450" y="0"/>
                </a:lnTo>
                <a:lnTo>
                  <a:pt x="1314450" y="1181100"/>
                </a:lnTo>
                <a:lnTo>
                  <a:pt x="0" y="1181100"/>
                </a:lnTo>
                <a:lnTo>
                  <a:pt x="0" y="0"/>
                </a:lnTo>
                <a:close/>
              </a:path>
            </a:pathLst>
          </a:custGeom>
          <a:blipFill>
            <a:blip r:embed="rId2"/>
            <a:stretch>
              <a:fillRect/>
            </a:stretch>
          </a:blipFill>
        </p:spPr>
        <p:txBody>
          <a:bodyPr/>
          <a:lstStyle/>
          <a:p>
            <a:endParaRPr lang="en-US"/>
          </a:p>
        </p:txBody>
      </p:sp>
      <p:sp>
        <p:nvSpPr>
          <p:cNvPr id="4" name="Freeform 4"/>
          <p:cNvSpPr/>
          <p:nvPr/>
        </p:nvSpPr>
        <p:spPr>
          <a:xfrm>
            <a:off x="2228850" y="999609"/>
            <a:ext cx="4686300" cy="657225"/>
          </a:xfrm>
          <a:custGeom>
            <a:avLst/>
            <a:gdLst/>
            <a:ahLst/>
            <a:cxnLst/>
            <a:rect l="l" t="t" r="r" b="b"/>
            <a:pathLst>
              <a:path w="4686300" h="657225">
                <a:moveTo>
                  <a:pt x="0" y="0"/>
                </a:moveTo>
                <a:lnTo>
                  <a:pt x="4686300" y="0"/>
                </a:lnTo>
                <a:lnTo>
                  <a:pt x="4686300" y="657225"/>
                </a:lnTo>
                <a:lnTo>
                  <a:pt x="0" y="657225"/>
                </a:lnTo>
                <a:lnTo>
                  <a:pt x="0" y="0"/>
                </a:lnTo>
                <a:close/>
              </a:path>
            </a:pathLst>
          </a:custGeom>
          <a:blipFill>
            <a:blip r:embed="rId3"/>
            <a:stretch>
              <a:fillRect/>
            </a:stretch>
          </a:blipFill>
        </p:spPr>
        <p:txBody>
          <a:bodyPr/>
          <a:lstStyle/>
          <a:p>
            <a:endParaRPr lang="en-US"/>
          </a:p>
        </p:txBody>
      </p:sp>
      <p:sp>
        <p:nvSpPr>
          <p:cNvPr id="5" name="Freeform 5"/>
          <p:cNvSpPr/>
          <p:nvPr/>
        </p:nvSpPr>
        <p:spPr>
          <a:xfrm>
            <a:off x="762000" y="1600200"/>
            <a:ext cx="1962150" cy="3114675"/>
          </a:xfrm>
          <a:custGeom>
            <a:avLst/>
            <a:gdLst/>
            <a:ahLst/>
            <a:cxnLst/>
            <a:rect l="l" t="t" r="r" b="b"/>
            <a:pathLst>
              <a:path w="1962150" h="3114675">
                <a:moveTo>
                  <a:pt x="0" y="0"/>
                </a:moveTo>
                <a:lnTo>
                  <a:pt x="1962150" y="0"/>
                </a:lnTo>
                <a:lnTo>
                  <a:pt x="1962150" y="3114675"/>
                </a:lnTo>
                <a:lnTo>
                  <a:pt x="0" y="3114675"/>
                </a:lnTo>
                <a:lnTo>
                  <a:pt x="0" y="0"/>
                </a:lnTo>
                <a:close/>
              </a:path>
            </a:pathLst>
          </a:custGeom>
          <a:blipFill>
            <a:blip r:embed="rId4"/>
            <a:stretch>
              <a:fillRect/>
            </a:stretch>
          </a:blipFill>
        </p:spPr>
        <p:txBody>
          <a:bodyPr/>
          <a:lstStyle/>
          <a:p>
            <a:endParaRPr lang="en-US">
              <a:latin typeface="Sakkal Majalla" panose="02000000000000000000" pitchFamily="2" charset="-78"/>
              <a:cs typeface="Sakkal Majalla" panose="02000000000000000000" pitchFamily="2" charset="-78"/>
            </a:endParaRPr>
          </a:p>
        </p:txBody>
      </p:sp>
      <p:sp>
        <p:nvSpPr>
          <p:cNvPr id="6" name="Freeform 6"/>
          <p:cNvSpPr/>
          <p:nvPr/>
        </p:nvSpPr>
        <p:spPr>
          <a:xfrm>
            <a:off x="971550" y="1924050"/>
            <a:ext cx="552450" cy="542925"/>
          </a:xfrm>
          <a:custGeom>
            <a:avLst/>
            <a:gdLst/>
            <a:ahLst/>
            <a:cxnLst/>
            <a:rect l="l" t="t" r="r" b="b"/>
            <a:pathLst>
              <a:path w="552450" h="542925">
                <a:moveTo>
                  <a:pt x="0" y="0"/>
                </a:moveTo>
                <a:lnTo>
                  <a:pt x="552450" y="0"/>
                </a:lnTo>
                <a:lnTo>
                  <a:pt x="552450" y="542925"/>
                </a:lnTo>
                <a:lnTo>
                  <a:pt x="0" y="542925"/>
                </a:lnTo>
                <a:lnTo>
                  <a:pt x="0" y="0"/>
                </a:lnTo>
                <a:close/>
              </a:path>
            </a:pathLst>
          </a:custGeom>
          <a:blipFill>
            <a:blip r:embed="rId5"/>
            <a:stretch>
              <a:fillRect/>
            </a:stretch>
          </a:blipFill>
        </p:spPr>
        <p:txBody>
          <a:bodyPr/>
          <a:lstStyle/>
          <a:p>
            <a:endParaRPr lang="en-US" dirty="0">
              <a:latin typeface="Sakkal Majalla" panose="02000000000000000000" pitchFamily="2" charset="-78"/>
              <a:cs typeface="Sakkal Majalla" panose="02000000000000000000" pitchFamily="2" charset="-78"/>
            </a:endParaRPr>
          </a:p>
        </p:txBody>
      </p:sp>
      <p:sp>
        <p:nvSpPr>
          <p:cNvPr id="7" name="Freeform 7"/>
          <p:cNvSpPr/>
          <p:nvPr/>
        </p:nvSpPr>
        <p:spPr>
          <a:xfrm>
            <a:off x="971550" y="2352675"/>
            <a:ext cx="1647825" cy="762000"/>
          </a:xfrm>
          <a:custGeom>
            <a:avLst/>
            <a:gdLst/>
            <a:ahLst/>
            <a:cxnLst/>
            <a:rect l="l" t="t" r="r" b="b"/>
            <a:pathLst>
              <a:path w="1647825" h="762000">
                <a:moveTo>
                  <a:pt x="0" y="0"/>
                </a:moveTo>
                <a:lnTo>
                  <a:pt x="1647825" y="0"/>
                </a:lnTo>
                <a:lnTo>
                  <a:pt x="1647825" y="762000"/>
                </a:lnTo>
                <a:lnTo>
                  <a:pt x="0" y="762000"/>
                </a:lnTo>
                <a:lnTo>
                  <a:pt x="0" y="0"/>
                </a:lnTo>
                <a:close/>
              </a:path>
            </a:pathLst>
          </a:custGeom>
          <a:blipFill>
            <a:blip r:embed="rId6"/>
            <a:stretch>
              <a:fillRect/>
            </a:stretch>
          </a:blipFill>
        </p:spPr>
        <p:txBody>
          <a:bodyPr/>
          <a:lstStyle/>
          <a:p>
            <a:endParaRPr lang="en-US">
              <a:latin typeface="Sakkal Majalla" panose="02000000000000000000" pitchFamily="2" charset="-78"/>
              <a:cs typeface="Sakkal Majalla" panose="02000000000000000000" pitchFamily="2" charset="-78"/>
            </a:endParaRPr>
          </a:p>
        </p:txBody>
      </p:sp>
      <p:sp>
        <p:nvSpPr>
          <p:cNvPr id="8" name="Freeform 8"/>
          <p:cNvSpPr/>
          <p:nvPr/>
        </p:nvSpPr>
        <p:spPr>
          <a:xfrm>
            <a:off x="1952625" y="2457450"/>
            <a:ext cx="552450" cy="542925"/>
          </a:xfrm>
          <a:custGeom>
            <a:avLst/>
            <a:gdLst/>
            <a:ahLst/>
            <a:cxnLst/>
            <a:rect l="l" t="t" r="r" b="b"/>
            <a:pathLst>
              <a:path w="552450" h="542925">
                <a:moveTo>
                  <a:pt x="0" y="0"/>
                </a:moveTo>
                <a:lnTo>
                  <a:pt x="552450" y="0"/>
                </a:lnTo>
                <a:lnTo>
                  <a:pt x="552450" y="542925"/>
                </a:lnTo>
                <a:lnTo>
                  <a:pt x="0" y="542925"/>
                </a:lnTo>
                <a:lnTo>
                  <a:pt x="0" y="0"/>
                </a:lnTo>
                <a:close/>
              </a:path>
            </a:pathLst>
          </a:custGeom>
          <a:blipFill>
            <a:blip r:embed="rId7"/>
            <a:stretch>
              <a:fillRect/>
            </a:stretch>
          </a:blipFill>
        </p:spPr>
        <p:txBody>
          <a:bodyPr/>
          <a:lstStyle/>
          <a:p>
            <a:endParaRPr lang="en-US">
              <a:latin typeface="Sakkal Majalla" panose="02000000000000000000" pitchFamily="2" charset="-78"/>
              <a:cs typeface="Sakkal Majalla" panose="02000000000000000000" pitchFamily="2" charset="-78"/>
            </a:endParaRPr>
          </a:p>
        </p:txBody>
      </p:sp>
      <p:sp>
        <p:nvSpPr>
          <p:cNvPr id="9" name="Freeform 9"/>
          <p:cNvSpPr/>
          <p:nvPr/>
        </p:nvSpPr>
        <p:spPr>
          <a:xfrm>
            <a:off x="971550" y="3000375"/>
            <a:ext cx="666750" cy="542925"/>
          </a:xfrm>
          <a:custGeom>
            <a:avLst/>
            <a:gdLst/>
            <a:ahLst/>
            <a:cxnLst/>
            <a:rect l="l" t="t" r="r" b="b"/>
            <a:pathLst>
              <a:path w="666750" h="542925">
                <a:moveTo>
                  <a:pt x="0" y="0"/>
                </a:moveTo>
                <a:lnTo>
                  <a:pt x="666750" y="0"/>
                </a:lnTo>
                <a:lnTo>
                  <a:pt x="666750" y="542925"/>
                </a:lnTo>
                <a:lnTo>
                  <a:pt x="0" y="542925"/>
                </a:lnTo>
                <a:lnTo>
                  <a:pt x="0" y="0"/>
                </a:lnTo>
                <a:close/>
              </a:path>
            </a:pathLst>
          </a:custGeom>
          <a:blipFill>
            <a:blip r:embed="rId8"/>
            <a:stretch>
              <a:fillRect/>
            </a:stretch>
          </a:blipFill>
        </p:spPr>
        <p:txBody>
          <a:bodyPr/>
          <a:lstStyle/>
          <a:p>
            <a:endParaRPr lang="en-US">
              <a:latin typeface="Sakkal Majalla" panose="02000000000000000000" pitchFamily="2" charset="-78"/>
              <a:cs typeface="Sakkal Majalla" panose="02000000000000000000" pitchFamily="2" charset="-78"/>
            </a:endParaRPr>
          </a:p>
        </p:txBody>
      </p:sp>
      <p:sp>
        <p:nvSpPr>
          <p:cNvPr id="10" name="Freeform 10"/>
          <p:cNvSpPr/>
          <p:nvPr/>
        </p:nvSpPr>
        <p:spPr>
          <a:xfrm>
            <a:off x="971550" y="3429000"/>
            <a:ext cx="1647825" cy="752475"/>
          </a:xfrm>
          <a:custGeom>
            <a:avLst/>
            <a:gdLst/>
            <a:ahLst/>
            <a:cxnLst/>
            <a:rect l="l" t="t" r="r" b="b"/>
            <a:pathLst>
              <a:path w="1647825" h="752475">
                <a:moveTo>
                  <a:pt x="0" y="0"/>
                </a:moveTo>
                <a:lnTo>
                  <a:pt x="1647825" y="0"/>
                </a:lnTo>
                <a:lnTo>
                  <a:pt x="1647825" y="752475"/>
                </a:lnTo>
                <a:lnTo>
                  <a:pt x="0" y="752475"/>
                </a:lnTo>
                <a:lnTo>
                  <a:pt x="0" y="0"/>
                </a:lnTo>
                <a:close/>
              </a:path>
            </a:pathLst>
          </a:custGeom>
          <a:blipFill>
            <a:blip r:embed="rId9"/>
            <a:stretch>
              <a:fillRect/>
            </a:stretch>
          </a:blipFill>
        </p:spPr>
        <p:txBody>
          <a:bodyPr/>
          <a:lstStyle/>
          <a:p>
            <a:endParaRPr lang="en-US">
              <a:latin typeface="Sakkal Majalla" panose="02000000000000000000" pitchFamily="2" charset="-78"/>
              <a:cs typeface="Sakkal Majalla" panose="02000000000000000000" pitchFamily="2" charset="-78"/>
            </a:endParaRPr>
          </a:p>
        </p:txBody>
      </p:sp>
      <p:sp>
        <p:nvSpPr>
          <p:cNvPr id="11" name="Freeform 11"/>
          <p:cNvSpPr/>
          <p:nvPr/>
        </p:nvSpPr>
        <p:spPr>
          <a:xfrm>
            <a:off x="1952625" y="3533775"/>
            <a:ext cx="552450" cy="542925"/>
          </a:xfrm>
          <a:custGeom>
            <a:avLst/>
            <a:gdLst/>
            <a:ahLst/>
            <a:cxnLst/>
            <a:rect l="l" t="t" r="r" b="b"/>
            <a:pathLst>
              <a:path w="552450" h="542925">
                <a:moveTo>
                  <a:pt x="0" y="0"/>
                </a:moveTo>
                <a:lnTo>
                  <a:pt x="552450" y="0"/>
                </a:lnTo>
                <a:lnTo>
                  <a:pt x="552450" y="542925"/>
                </a:lnTo>
                <a:lnTo>
                  <a:pt x="0" y="542925"/>
                </a:lnTo>
                <a:lnTo>
                  <a:pt x="0" y="0"/>
                </a:lnTo>
                <a:close/>
              </a:path>
            </a:pathLst>
          </a:custGeom>
          <a:blipFill>
            <a:blip r:embed="rId10"/>
            <a:stretch>
              <a:fillRect/>
            </a:stretch>
          </a:blipFill>
        </p:spPr>
        <p:txBody>
          <a:bodyPr/>
          <a:lstStyle/>
          <a:p>
            <a:endParaRPr lang="en-US">
              <a:latin typeface="Sakkal Majalla" panose="02000000000000000000" pitchFamily="2" charset="-78"/>
              <a:cs typeface="Sakkal Majalla" panose="02000000000000000000" pitchFamily="2" charset="-78"/>
            </a:endParaRPr>
          </a:p>
        </p:txBody>
      </p:sp>
      <p:sp>
        <p:nvSpPr>
          <p:cNvPr id="12" name="Freeform 12"/>
          <p:cNvSpPr/>
          <p:nvPr/>
        </p:nvSpPr>
        <p:spPr>
          <a:xfrm>
            <a:off x="971550" y="4067175"/>
            <a:ext cx="666750" cy="542925"/>
          </a:xfrm>
          <a:custGeom>
            <a:avLst/>
            <a:gdLst/>
            <a:ahLst/>
            <a:cxnLst/>
            <a:rect l="l" t="t" r="r" b="b"/>
            <a:pathLst>
              <a:path w="666750" h="542925">
                <a:moveTo>
                  <a:pt x="0" y="0"/>
                </a:moveTo>
                <a:lnTo>
                  <a:pt x="666750" y="0"/>
                </a:lnTo>
                <a:lnTo>
                  <a:pt x="666750" y="542925"/>
                </a:lnTo>
                <a:lnTo>
                  <a:pt x="0" y="542925"/>
                </a:lnTo>
                <a:lnTo>
                  <a:pt x="0" y="0"/>
                </a:lnTo>
                <a:close/>
              </a:path>
            </a:pathLst>
          </a:custGeom>
          <a:blipFill>
            <a:blip r:embed="rId11"/>
            <a:stretch>
              <a:fillRect/>
            </a:stretch>
          </a:blipFill>
        </p:spPr>
        <p:txBody>
          <a:bodyPr/>
          <a:lstStyle/>
          <a:p>
            <a:endParaRPr lang="en-US">
              <a:latin typeface="Sakkal Majalla" panose="02000000000000000000" pitchFamily="2" charset="-78"/>
              <a:cs typeface="Sakkal Majalla" panose="02000000000000000000" pitchFamily="2" charset="-78"/>
            </a:endParaRPr>
          </a:p>
        </p:txBody>
      </p:sp>
      <p:sp>
        <p:nvSpPr>
          <p:cNvPr id="13" name="Freeform 13"/>
          <p:cNvSpPr/>
          <p:nvPr/>
        </p:nvSpPr>
        <p:spPr>
          <a:xfrm>
            <a:off x="3200400" y="1495425"/>
            <a:ext cx="2590800" cy="3219450"/>
          </a:xfrm>
          <a:custGeom>
            <a:avLst/>
            <a:gdLst/>
            <a:ahLst/>
            <a:cxnLst/>
            <a:rect l="l" t="t" r="r" b="b"/>
            <a:pathLst>
              <a:path w="2076450" h="3219450">
                <a:moveTo>
                  <a:pt x="0" y="0"/>
                </a:moveTo>
                <a:lnTo>
                  <a:pt x="2076450" y="0"/>
                </a:lnTo>
                <a:lnTo>
                  <a:pt x="2076450" y="3219450"/>
                </a:lnTo>
                <a:lnTo>
                  <a:pt x="0" y="3219450"/>
                </a:lnTo>
                <a:lnTo>
                  <a:pt x="0" y="0"/>
                </a:lnTo>
                <a:close/>
              </a:path>
            </a:pathLst>
          </a:custGeom>
          <a:blipFill>
            <a:blip r:embed="rId12"/>
            <a:stretch>
              <a:fillRect/>
            </a:stretch>
          </a:blipFill>
        </p:spPr>
        <p:txBody>
          <a:bodyPr/>
          <a:lstStyle/>
          <a:p>
            <a:endParaRPr lang="en-US">
              <a:latin typeface="Sakkal Majalla" panose="02000000000000000000" pitchFamily="2" charset="-78"/>
              <a:cs typeface="Sakkal Majalla" panose="02000000000000000000" pitchFamily="2" charset="-78"/>
            </a:endParaRPr>
          </a:p>
        </p:txBody>
      </p:sp>
      <p:sp>
        <p:nvSpPr>
          <p:cNvPr id="14" name="TextBox 14"/>
          <p:cNvSpPr txBox="1"/>
          <p:nvPr/>
        </p:nvSpPr>
        <p:spPr>
          <a:xfrm>
            <a:off x="4285488" y="1048400"/>
            <a:ext cx="694944" cy="256480"/>
          </a:xfrm>
          <a:prstGeom prst="rect">
            <a:avLst/>
          </a:prstGeom>
        </p:spPr>
        <p:txBody>
          <a:bodyPr lIns="0" tIns="0" rIns="0" bIns="0" rtlCol="0" anchor="t">
            <a:spAutoFit/>
          </a:bodyPr>
          <a:lstStyle/>
          <a:p>
            <a:pPr algn="ctr" rtl="1">
              <a:lnSpc>
                <a:spcPts val="1981"/>
              </a:lnSpc>
            </a:pPr>
            <a:r>
              <a:rPr lang="ar-EG" sz="1415" b="1" dirty="0">
                <a:solidFill>
                  <a:srgbClr val="172A52"/>
                </a:solidFill>
                <a:latin typeface="Sakkal Majalla" panose="02000000000000000000" pitchFamily="2" charset="-78"/>
                <a:ea typeface="Vazir Bold"/>
                <a:cs typeface="Sakkal Majalla" panose="02000000000000000000" pitchFamily="2" charset="-78"/>
                <a:sym typeface="Vazir Bold"/>
                <a:rtl/>
              </a:rPr>
              <a:t>الرسالة</a:t>
            </a:r>
          </a:p>
        </p:txBody>
      </p:sp>
      <p:sp>
        <p:nvSpPr>
          <p:cNvPr id="15" name="TextBox 15"/>
          <p:cNvSpPr txBox="1"/>
          <p:nvPr/>
        </p:nvSpPr>
        <p:spPr>
          <a:xfrm>
            <a:off x="3874770" y="2431965"/>
            <a:ext cx="1280160" cy="718145"/>
          </a:xfrm>
          <a:prstGeom prst="rect">
            <a:avLst/>
          </a:prstGeom>
        </p:spPr>
        <p:txBody>
          <a:bodyPr lIns="0" tIns="0" rIns="0" bIns="0" rtlCol="0" anchor="t">
            <a:spAutoFit/>
          </a:bodyPr>
          <a:lstStyle/>
          <a:p>
            <a:pPr algn="ctr" rtl="1">
              <a:lnSpc>
                <a:spcPts val="1379"/>
              </a:lnSpc>
            </a:pPr>
            <a:r>
              <a:rPr lang="ar-EG" sz="1060" b="1" dirty="0">
                <a:solidFill>
                  <a:srgbClr val="172A52"/>
                </a:solidFill>
                <a:latin typeface="Sakkal Majalla" panose="02000000000000000000" pitchFamily="2" charset="-78"/>
                <a:ea typeface="Vazir Medium"/>
                <a:cs typeface="Sakkal Majalla" panose="02000000000000000000" pitchFamily="2" charset="-78"/>
                <a:sym typeface="Vazir Medium"/>
                <a:rtl/>
              </a:rPr>
              <a:t>إيجاد حلول مبتكرة تسمى تطوير الأداء التعليمي للأفراد والمنظمات بالشراكة مع أفضل الجهات والخبرات.</a:t>
            </a:r>
          </a:p>
        </p:txBody>
      </p:sp>
      <p:sp>
        <p:nvSpPr>
          <p:cNvPr id="16" name="Freeform 16"/>
          <p:cNvSpPr/>
          <p:nvPr/>
        </p:nvSpPr>
        <p:spPr>
          <a:xfrm>
            <a:off x="6079970" y="1543812"/>
            <a:ext cx="2590800" cy="3114675"/>
          </a:xfrm>
          <a:custGeom>
            <a:avLst/>
            <a:gdLst/>
            <a:ahLst/>
            <a:cxnLst/>
            <a:rect l="l" t="t" r="r" b="b"/>
            <a:pathLst>
              <a:path w="1971675" h="3114675">
                <a:moveTo>
                  <a:pt x="0" y="0"/>
                </a:moveTo>
                <a:lnTo>
                  <a:pt x="1971675" y="0"/>
                </a:lnTo>
                <a:lnTo>
                  <a:pt x="1971675" y="3114675"/>
                </a:lnTo>
                <a:lnTo>
                  <a:pt x="0" y="3114675"/>
                </a:lnTo>
                <a:lnTo>
                  <a:pt x="0" y="0"/>
                </a:lnTo>
                <a:close/>
              </a:path>
            </a:pathLst>
          </a:custGeom>
          <a:blipFill>
            <a:blip r:embed="rId13"/>
            <a:stretch>
              <a:fillRect/>
            </a:stretch>
          </a:blipFill>
        </p:spPr>
        <p:txBody>
          <a:bodyPr/>
          <a:lstStyle/>
          <a:p>
            <a:endParaRPr lang="en-US">
              <a:latin typeface="Sakkal Majalla" panose="02000000000000000000" pitchFamily="2" charset="-78"/>
              <a:cs typeface="Sakkal Majalla" panose="02000000000000000000" pitchFamily="2" charset="-78"/>
            </a:endParaRPr>
          </a:p>
        </p:txBody>
      </p:sp>
      <p:sp>
        <p:nvSpPr>
          <p:cNvPr id="18" name="TextBox 18"/>
          <p:cNvSpPr txBox="1"/>
          <p:nvPr/>
        </p:nvSpPr>
        <p:spPr>
          <a:xfrm>
            <a:off x="6781800" y="2495030"/>
            <a:ext cx="1280160" cy="615553"/>
          </a:xfrm>
          <a:prstGeom prst="rect">
            <a:avLst/>
          </a:prstGeom>
        </p:spPr>
        <p:txBody>
          <a:bodyPr lIns="0" tIns="0" rIns="0" bIns="0" rtlCol="0" anchor="t">
            <a:spAutoFit/>
          </a:bodyPr>
          <a:lstStyle/>
          <a:p>
            <a:pPr algn="ctr" rtl="1">
              <a:lnSpc>
                <a:spcPts val="1240"/>
              </a:lnSpc>
            </a:pPr>
            <a:r>
              <a:rPr lang="ar-EG" sz="954" b="1" dirty="0">
                <a:solidFill>
                  <a:srgbClr val="172A52"/>
                </a:solidFill>
                <a:latin typeface="Sakkal Majalla" panose="02000000000000000000" pitchFamily="2" charset="-78"/>
                <a:ea typeface="Vazir Medium"/>
                <a:cs typeface="Sakkal Majalla" panose="02000000000000000000" pitchFamily="2" charset="-78"/>
                <a:sym typeface="Vazir Medium"/>
                <a:rtl/>
              </a:rPr>
              <a:t>أن أنكون منظمة أملية رائدة تقدم حلولًا </a:t>
            </a:r>
            <a:r>
              <a:rPr lang="ar-SA" sz="954" b="1" dirty="0">
                <a:solidFill>
                  <a:srgbClr val="172A52"/>
                </a:solidFill>
                <a:latin typeface="Sakkal Majalla" panose="02000000000000000000" pitchFamily="2" charset="-78"/>
                <a:ea typeface="Vazir Medium"/>
                <a:cs typeface="Sakkal Majalla" panose="02000000000000000000" pitchFamily="2" charset="-78"/>
                <a:sym typeface="Vazir Medium"/>
                <a:rtl/>
              </a:rPr>
              <a:t>تعليمية</a:t>
            </a:r>
            <a:r>
              <a:rPr lang="ar-EG" sz="954" b="1" dirty="0">
                <a:solidFill>
                  <a:srgbClr val="172A52"/>
                </a:solidFill>
                <a:latin typeface="Sakkal Majalla" panose="02000000000000000000" pitchFamily="2" charset="-78"/>
                <a:ea typeface="Vazir Medium"/>
                <a:cs typeface="Sakkal Majalla" panose="02000000000000000000" pitchFamily="2" charset="-78"/>
                <a:sym typeface="Vazir Medium"/>
                <a:rtl/>
              </a:rPr>
              <a:t> مبتكرة تساعد في اجتياز التحديات التعليمية وتحقيق أعلى مستويات الأداء.</a:t>
            </a:r>
          </a:p>
        </p:txBody>
      </p:sp>
      <p:sp>
        <p:nvSpPr>
          <p:cNvPr id="19" name="Freeform 19"/>
          <p:cNvSpPr/>
          <p:nvPr/>
        </p:nvSpPr>
        <p:spPr>
          <a:xfrm>
            <a:off x="428625" y="4714875"/>
            <a:ext cx="8286750" cy="114300"/>
          </a:xfrm>
          <a:custGeom>
            <a:avLst/>
            <a:gdLst/>
            <a:ahLst/>
            <a:cxnLst/>
            <a:rect l="l" t="t" r="r" b="b"/>
            <a:pathLst>
              <a:path w="8286750" h="114300">
                <a:moveTo>
                  <a:pt x="0" y="0"/>
                </a:moveTo>
                <a:lnTo>
                  <a:pt x="8286750" y="0"/>
                </a:lnTo>
                <a:lnTo>
                  <a:pt x="8286750" y="114300"/>
                </a:lnTo>
                <a:lnTo>
                  <a:pt x="0" y="114300"/>
                </a:lnTo>
                <a:lnTo>
                  <a:pt x="0" y="0"/>
                </a:lnTo>
                <a:close/>
              </a:path>
            </a:pathLst>
          </a:custGeom>
          <a:blipFill>
            <a:blip r:embed="rId14"/>
            <a:stretch>
              <a:fillRect/>
            </a:stretch>
          </a:blipFill>
        </p:spPr>
        <p:txBody>
          <a:bodyPr/>
          <a:lstStyle/>
          <a:p>
            <a:endParaRPr lang="en-US"/>
          </a:p>
        </p:txBody>
      </p:sp>
      <p:sp>
        <p:nvSpPr>
          <p:cNvPr id="20" name="TextBox 20"/>
          <p:cNvSpPr txBox="1"/>
          <p:nvPr/>
        </p:nvSpPr>
        <p:spPr>
          <a:xfrm>
            <a:off x="914400" y="1428437"/>
            <a:ext cx="1682496" cy="256480"/>
          </a:xfrm>
          <a:prstGeom prst="rect">
            <a:avLst/>
          </a:prstGeom>
        </p:spPr>
        <p:txBody>
          <a:bodyPr lIns="0" tIns="0" rIns="0" bIns="0" rtlCol="0" anchor="t">
            <a:spAutoFit/>
          </a:bodyPr>
          <a:lstStyle/>
          <a:p>
            <a:pPr algn="ctr" rtl="1">
              <a:lnSpc>
                <a:spcPts val="1981"/>
              </a:lnSpc>
            </a:pPr>
            <a:r>
              <a:rPr lang="ar-EG" sz="1415" b="1">
                <a:solidFill>
                  <a:srgbClr val="172A52"/>
                </a:solidFill>
                <a:latin typeface="Sakkal Majalla" panose="02000000000000000000" pitchFamily="2" charset="-78"/>
                <a:ea typeface="Vazir Bold"/>
                <a:cs typeface="Sakkal Majalla" panose="02000000000000000000" pitchFamily="2" charset="-78"/>
                <a:sym typeface="Vazir Bold"/>
                <a:rtl/>
              </a:rPr>
              <a:t>القيم المؤسسية</a:t>
            </a:r>
          </a:p>
        </p:txBody>
      </p:sp>
      <p:sp>
        <p:nvSpPr>
          <p:cNvPr id="21" name="TextBox 21"/>
          <p:cNvSpPr txBox="1"/>
          <p:nvPr/>
        </p:nvSpPr>
        <p:spPr>
          <a:xfrm>
            <a:off x="1645920" y="2068370"/>
            <a:ext cx="630936" cy="191229"/>
          </a:xfrm>
          <a:prstGeom prst="rect">
            <a:avLst/>
          </a:prstGeom>
        </p:spPr>
        <p:txBody>
          <a:bodyPr lIns="0" tIns="0" rIns="0" bIns="0" rtlCol="0" anchor="t">
            <a:spAutoFit/>
          </a:bodyPr>
          <a:lstStyle/>
          <a:p>
            <a:pPr algn="ctr" rtl="1">
              <a:lnSpc>
                <a:spcPts val="1534"/>
              </a:lnSpc>
            </a:pPr>
            <a:r>
              <a:rPr lang="ar-EG" sz="1096" b="1">
                <a:solidFill>
                  <a:srgbClr val="172A52"/>
                </a:solidFill>
                <a:latin typeface="Sakkal Majalla" panose="02000000000000000000" pitchFamily="2" charset="-78"/>
                <a:ea typeface="Vazir Bold"/>
                <a:cs typeface="Sakkal Majalla" panose="02000000000000000000" pitchFamily="2" charset="-78"/>
                <a:sym typeface="Vazir Bold"/>
                <a:rtl/>
              </a:rPr>
              <a:t>الابتكار</a:t>
            </a:r>
          </a:p>
        </p:txBody>
      </p:sp>
      <p:sp>
        <p:nvSpPr>
          <p:cNvPr id="22" name="TextBox 22"/>
          <p:cNvSpPr txBox="1"/>
          <p:nvPr/>
        </p:nvSpPr>
        <p:spPr>
          <a:xfrm>
            <a:off x="1225296" y="2629012"/>
            <a:ext cx="630936" cy="191229"/>
          </a:xfrm>
          <a:prstGeom prst="rect">
            <a:avLst/>
          </a:prstGeom>
        </p:spPr>
        <p:txBody>
          <a:bodyPr lIns="0" tIns="0" rIns="0" bIns="0" rtlCol="0" anchor="t">
            <a:spAutoFit/>
          </a:bodyPr>
          <a:lstStyle/>
          <a:p>
            <a:pPr algn="ctr" rtl="1">
              <a:lnSpc>
                <a:spcPts val="1534"/>
              </a:lnSpc>
            </a:pPr>
            <a:r>
              <a:rPr lang="ar-EG" sz="1096" b="1">
                <a:solidFill>
                  <a:srgbClr val="172A52"/>
                </a:solidFill>
                <a:latin typeface="Sakkal Majalla" panose="02000000000000000000" pitchFamily="2" charset="-78"/>
                <a:ea typeface="Vazir Bold"/>
                <a:cs typeface="Sakkal Majalla" panose="02000000000000000000" pitchFamily="2" charset="-78"/>
                <a:sym typeface="Vazir Bold"/>
                <a:rtl/>
              </a:rPr>
              <a:t>الجودة</a:t>
            </a:r>
          </a:p>
        </p:txBody>
      </p:sp>
      <p:sp>
        <p:nvSpPr>
          <p:cNvPr id="23" name="TextBox 23"/>
          <p:cNvSpPr txBox="1"/>
          <p:nvPr/>
        </p:nvSpPr>
        <p:spPr>
          <a:xfrm>
            <a:off x="1645920" y="3189653"/>
            <a:ext cx="630936" cy="191229"/>
          </a:xfrm>
          <a:prstGeom prst="rect">
            <a:avLst/>
          </a:prstGeom>
        </p:spPr>
        <p:txBody>
          <a:bodyPr lIns="0" tIns="0" rIns="0" bIns="0" rtlCol="0" anchor="t">
            <a:spAutoFit/>
          </a:bodyPr>
          <a:lstStyle/>
          <a:p>
            <a:pPr algn="ctr" rtl="1">
              <a:lnSpc>
                <a:spcPts val="1534"/>
              </a:lnSpc>
            </a:pPr>
            <a:r>
              <a:rPr lang="ar-EG" sz="1096" b="1">
                <a:solidFill>
                  <a:srgbClr val="172A52"/>
                </a:solidFill>
                <a:latin typeface="Sakkal Majalla" panose="02000000000000000000" pitchFamily="2" charset="-78"/>
                <a:ea typeface="Vazir Bold"/>
                <a:cs typeface="Sakkal Majalla" panose="02000000000000000000" pitchFamily="2" charset="-78"/>
                <a:sym typeface="Vazir Bold"/>
                <a:rtl/>
              </a:rPr>
              <a:t>الشراكة</a:t>
            </a:r>
          </a:p>
        </p:txBody>
      </p:sp>
      <p:sp>
        <p:nvSpPr>
          <p:cNvPr id="24" name="TextBox 24"/>
          <p:cNvSpPr txBox="1"/>
          <p:nvPr/>
        </p:nvSpPr>
        <p:spPr>
          <a:xfrm>
            <a:off x="1133856" y="3750295"/>
            <a:ext cx="786384" cy="191229"/>
          </a:xfrm>
          <a:prstGeom prst="rect">
            <a:avLst/>
          </a:prstGeom>
        </p:spPr>
        <p:txBody>
          <a:bodyPr lIns="0" tIns="0" rIns="0" bIns="0" rtlCol="0" anchor="t">
            <a:spAutoFit/>
          </a:bodyPr>
          <a:lstStyle/>
          <a:p>
            <a:pPr algn="ctr" rtl="1">
              <a:lnSpc>
                <a:spcPts val="1534"/>
              </a:lnSpc>
            </a:pPr>
            <a:r>
              <a:rPr lang="ar-EG" sz="1096" b="1">
                <a:solidFill>
                  <a:srgbClr val="172A52"/>
                </a:solidFill>
                <a:latin typeface="Sakkal Majalla" panose="02000000000000000000" pitchFamily="2" charset="-78"/>
                <a:ea typeface="Vazir Bold"/>
                <a:cs typeface="Sakkal Majalla" panose="02000000000000000000" pitchFamily="2" charset="-78"/>
                <a:sym typeface="Vazir Bold"/>
                <a:rtl/>
              </a:rPr>
              <a:t>الشفافية</a:t>
            </a:r>
          </a:p>
        </p:txBody>
      </p:sp>
      <p:sp>
        <p:nvSpPr>
          <p:cNvPr id="25" name="TextBox 25"/>
          <p:cNvSpPr txBox="1"/>
          <p:nvPr/>
        </p:nvSpPr>
        <p:spPr>
          <a:xfrm>
            <a:off x="1527048" y="4285219"/>
            <a:ext cx="877824" cy="191229"/>
          </a:xfrm>
          <a:prstGeom prst="rect">
            <a:avLst/>
          </a:prstGeom>
        </p:spPr>
        <p:txBody>
          <a:bodyPr lIns="0" tIns="0" rIns="0" bIns="0" rtlCol="0" anchor="t">
            <a:spAutoFit/>
          </a:bodyPr>
          <a:lstStyle/>
          <a:p>
            <a:pPr algn="ctr" rtl="1">
              <a:lnSpc>
                <a:spcPts val="1534"/>
              </a:lnSpc>
            </a:pPr>
            <a:r>
              <a:rPr lang="ar-EG" sz="1096" b="1">
                <a:solidFill>
                  <a:srgbClr val="172A52"/>
                </a:solidFill>
                <a:latin typeface="Sakkal Majalla" panose="02000000000000000000" pitchFamily="2" charset="-78"/>
                <a:ea typeface="Vazir Bold"/>
                <a:cs typeface="Sakkal Majalla" panose="02000000000000000000" pitchFamily="2" charset="-78"/>
                <a:sym typeface="Vazir Bold"/>
                <a:rtl/>
              </a:rPr>
              <a:t>الاستدامة</a:t>
            </a:r>
          </a:p>
        </p:txBody>
      </p:sp>
      <p:sp>
        <p:nvSpPr>
          <p:cNvPr id="26" name="TextBox 26"/>
          <p:cNvSpPr txBox="1"/>
          <p:nvPr/>
        </p:nvSpPr>
        <p:spPr>
          <a:xfrm>
            <a:off x="7220140" y="1392781"/>
            <a:ext cx="694944" cy="256480"/>
          </a:xfrm>
          <a:prstGeom prst="rect">
            <a:avLst/>
          </a:prstGeom>
        </p:spPr>
        <p:txBody>
          <a:bodyPr lIns="0" tIns="0" rIns="0" bIns="0" rtlCol="0" anchor="t">
            <a:spAutoFit/>
          </a:bodyPr>
          <a:lstStyle/>
          <a:p>
            <a:pPr algn="ctr" rtl="1">
              <a:lnSpc>
                <a:spcPts val="1981"/>
              </a:lnSpc>
            </a:pPr>
            <a:r>
              <a:rPr lang="ar-EG" sz="1415" b="1" dirty="0">
                <a:solidFill>
                  <a:srgbClr val="172A52"/>
                </a:solidFill>
                <a:latin typeface="Sakkal Majalla" panose="02000000000000000000" pitchFamily="2" charset="-78"/>
                <a:ea typeface="Vazir Bold"/>
                <a:cs typeface="Sakkal Majalla" panose="02000000000000000000" pitchFamily="2" charset="-78"/>
                <a:sym typeface="Vazir Bold"/>
                <a:rtl/>
              </a:rPr>
              <a:t>الرؤية</a:t>
            </a:r>
          </a:p>
        </p:txBody>
      </p:sp>
      <p:sp>
        <p:nvSpPr>
          <p:cNvPr id="27" name="TextBox 27"/>
          <p:cNvSpPr txBox="1"/>
          <p:nvPr/>
        </p:nvSpPr>
        <p:spPr>
          <a:xfrm>
            <a:off x="2093976" y="566896"/>
            <a:ext cx="6601968" cy="425116"/>
          </a:xfrm>
          <a:prstGeom prst="rect">
            <a:avLst/>
          </a:prstGeom>
        </p:spPr>
        <p:txBody>
          <a:bodyPr lIns="0" tIns="0" rIns="0" bIns="0" rtlCol="0" anchor="t">
            <a:spAutoFit/>
          </a:bodyPr>
          <a:lstStyle/>
          <a:p>
            <a:pPr algn="r" rtl="1">
              <a:lnSpc>
                <a:spcPts val="3272"/>
              </a:lnSpc>
            </a:pPr>
            <a:r>
              <a:rPr lang="ar-EG" sz="2400" b="1" dirty="0">
                <a:solidFill>
                  <a:srgbClr val="172A52"/>
                </a:solidFill>
                <a:latin typeface="Tajawal" panose="00000500000000000000" pitchFamily="2" charset="-78"/>
                <a:ea typeface="Vazir Bold"/>
                <a:cs typeface="Tajawal" panose="00000500000000000000" pitchFamily="2" charset="-78"/>
                <a:sym typeface="Vazir Bold"/>
                <a:rtl/>
              </a:rPr>
              <a:t>بوصلة اجتياز: تمكين العقول لتجاوز التحديات</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7">
    <p:bg>
      <p:bgPr>
        <a:solidFill>
          <a:srgbClr val="F4F6FF"/>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2D3180"/>
          </a:solidFill>
          <a:ln w="12700">
            <a:solidFill>
              <a:srgbClr val="2D3180"/>
            </a:solidFill>
            <a:prstDash val="solid"/>
          </a:ln>
        </p:spPr>
        <p:txBody>
          <a:bodyPr/>
          <a:lstStyle/>
          <a:p>
            <a:endParaRPr lang="ar-SA"/>
          </a:p>
        </p:txBody>
      </p:sp>
      <p:sp>
        <p:nvSpPr>
          <p:cNvPr id="3" name="Text 1"/>
          <p:cNvSpPr/>
          <p:nvPr/>
        </p:nvSpPr>
        <p:spPr>
          <a:xfrm>
            <a:off x="365760" y="91440"/>
            <a:ext cx="7772400" cy="731520"/>
          </a:xfrm>
          <a:prstGeom prst="rect">
            <a:avLst/>
          </a:prstGeom>
          <a:noFill/>
          <a:ln/>
        </p:spPr>
        <p:txBody>
          <a:bodyPr wrap="square" rtlCol="0" anchor="ctr"/>
          <a:lstStyle/>
          <a:p>
            <a:pPr marL="0" indent="0" algn="r" rtl="1">
              <a:buNone/>
            </a:pPr>
            <a:r>
              <a:rPr lang="en-US" sz="2800" b="1" dirty="0">
                <a:solidFill>
                  <a:srgbClr val="FFFFFF"/>
                </a:solidFill>
                <a:latin typeface="Tajawal" panose="00000500000000000000" pitchFamily="2" charset="-78"/>
                <a:ea typeface="Arial" pitchFamily="34" charset="-122"/>
                <a:cs typeface="Tajawal" panose="00000500000000000000" pitchFamily="2" charset="-78"/>
              </a:rPr>
              <a:t>مجلس الإدارة والحوكمة</a:t>
            </a:r>
            <a:endParaRPr lang="en-US" sz="2800" dirty="0">
              <a:latin typeface="Tajawal" panose="00000500000000000000" pitchFamily="2" charset="-78"/>
              <a:cs typeface="Tajawal" panose="00000500000000000000" pitchFamily="2" charset="-78"/>
            </a:endParaRPr>
          </a:p>
        </p:txBody>
      </p:sp>
      <p:sp>
        <p:nvSpPr>
          <p:cNvPr id="5" name="Shape 2"/>
          <p:cNvSpPr/>
          <p:nvPr/>
        </p:nvSpPr>
        <p:spPr>
          <a:xfrm>
            <a:off x="7132320" y="1005840"/>
            <a:ext cx="1554480" cy="2194560"/>
          </a:xfrm>
          <a:prstGeom prst="rect">
            <a:avLst/>
          </a:prstGeom>
          <a:solidFill>
            <a:srgbClr val="FFFFFF"/>
          </a:solidFill>
          <a:ln w="12700">
            <a:solidFill>
              <a:srgbClr val="FFFFFF"/>
            </a:solidFill>
            <a:prstDash val="solid"/>
          </a:ln>
          <a:effectLst>
            <a:outerShdw blurRad="101600" dist="25400" dir="8100000" algn="bl" rotWithShape="0">
              <a:srgbClr val="000000">
                <a:alpha val="10000"/>
              </a:srgbClr>
            </a:outerShdw>
          </a:effectLst>
        </p:spPr>
        <p:txBody>
          <a:bodyPr/>
          <a:lstStyle/>
          <a:p>
            <a:endParaRPr lang="ar-SA"/>
          </a:p>
        </p:txBody>
      </p:sp>
      <p:sp>
        <p:nvSpPr>
          <p:cNvPr id="6" name="Shape 3"/>
          <p:cNvSpPr/>
          <p:nvPr/>
        </p:nvSpPr>
        <p:spPr>
          <a:xfrm>
            <a:off x="7132320" y="1005840"/>
            <a:ext cx="1554480" cy="164592"/>
          </a:xfrm>
          <a:prstGeom prst="rect">
            <a:avLst/>
          </a:prstGeom>
          <a:solidFill>
            <a:srgbClr val="2D3180"/>
          </a:solidFill>
          <a:ln w="12700">
            <a:solidFill>
              <a:srgbClr val="2D3180"/>
            </a:solidFill>
            <a:prstDash val="solid"/>
          </a:ln>
        </p:spPr>
        <p:txBody>
          <a:bodyPr/>
          <a:lstStyle/>
          <a:p>
            <a:endParaRPr lang="ar-SA"/>
          </a:p>
        </p:txBody>
      </p:sp>
      <p:sp>
        <p:nvSpPr>
          <p:cNvPr id="7" name="Shape 4"/>
          <p:cNvSpPr/>
          <p:nvPr/>
        </p:nvSpPr>
        <p:spPr>
          <a:xfrm>
            <a:off x="7589520" y="1234440"/>
            <a:ext cx="640080" cy="640080"/>
          </a:xfrm>
          <a:prstGeom prst="ellipse">
            <a:avLst/>
          </a:prstGeom>
          <a:solidFill>
            <a:srgbClr val="2D3180">
              <a:alpha val="20000"/>
            </a:srgbClr>
          </a:solidFill>
          <a:ln w="12700">
            <a:solidFill>
              <a:srgbClr val="2D3180">
                <a:alpha val="40000"/>
              </a:srgbClr>
            </a:solidFill>
            <a:prstDash val="solid"/>
          </a:ln>
        </p:spPr>
        <p:txBody>
          <a:bodyPr/>
          <a:lstStyle/>
          <a:p>
            <a:endParaRPr lang="ar-SA">
              <a:latin typeface="Tajawal" panose="00000500000000000000" pitchFamily="2" charset="-78"/>
              <a:cs typeface="Tajawal" panose="00000500000000000000" pitchFamily="2" charset="-78"/>
            </a:endParaRPr>
          </a:p>
        </p:txBody>
      </p:sp>
      <p:sp>
        <p:nvSpPr>
          <p:cNvPr id="8" name="Text 5"/>
          <p:cNvSpPr/>
          <p:nvPr/>
        </p:nvSpPr>
        <p:spPr>
          <a:xfrm>
            <a:off x="7132320" y="1965960"/>
            <a:ext cx="1554480" cy="640080"/>
          </a:xfrm>
          <a:prstGeom prst="rect">
            <a:avLst/>
          </a:prstGeom>
          <a:noFill/>
          <a:ln/>
        </p:spPr>
        <p:txBody>
          <a:bodyPr wrap="square" rtlCol="0" anchor="ctr"/>
          <a:lstStyle/>
          <a:p>
            <a:pPr marL="0" indent="0" algn="ctr" rtl="1">
              <a:buNone/>
            </a:pPr>
            <a:r>
              <a:rPr lang="en-US" sz="1200" b="1" dirty="0">
                <a:solidFill>
                  <a:srgbClr val="1A1A2E"/>
                </a:solidFill>
                <a:latin typeface="Tajawal" panose="00000500000000000000" pitchFamily="2" charset="-78"/>
                <a:ea typeface="Arial" pitchFamily="34" charset="-122"/>
                <a:cs typeface="Tajawal" panose="00000500000000000000" pitchFamily="2" charset="-78"/>
              </a:rPr>
              <a:t>سلطان </a:t>
            </a:r>
            <a:r>
              <a:rPr lang="en-US" sz="1200" b="1" dirty="0" err="1">
                <a:solidFill>
                  <a:srgbClr val="1A1A2E"/>
                </a:solidFill>
                <a:latin typeface="Tajawal" panose="00000500000000000000" pitchFamily="2" charset="-78"/>
                <a:ea typeface="Arial" pitchFamily="34" charset="-122"/>
                <a:cs typeface="Tajawal" panose="00000500000000000000" pitchFamily="2" charset="-78"/>
              </a:rPr>
              <a:t>بن</a:t>
            </a:r>
            <a:r>
              <a:rPr lang="en-US" sz="1200" b="1" dirty="0">
                <a:solidFill>
                  <a:srgbClr val="1A1A2E"/>
                </a:solidFill>
                <a:latin typeface="Tajawal" panose="00000500000000000000" pitchFamily="2" charset="-78"/>
                <a:ea typeface="Arial" pitchFamily="34" charset="-122"/>
                <a:cs typeface="Tajawal" panose="00000500000000000000" pitchFamily="2" charset="-78"/>
              </a:rPr>
              <a:t> علي</a:t>
            </a:r>
            <a:r>
              <a:rPr lang="ar-SA" sz="1200" b="1" dirty="0">
                <a:solidFill>
                  <a:srgbClr val="1A1A2E"/>
                </a:solidFill>
                <a:latin typeface="Tajawal" panose="00000500000000000000" pitchFamily="2" charset="-78"/>
                <a:ea typeface="Arial" pitchFamily="34" charset="-122"/>
                <a:cs typeface="Tajawal" panose="00000500000000000000" pitchFamily="2" charset="-78"/>
              </a:rPr>
              <a:t>           آل مجري</a:t>
            </a:r>
            <a:endParaRPr lang="en-US" sz="1200" dirty="0">
              <a:latin typeface="Tajawal" panose="00000500000000000000" pitchFamily="2" charset="-78"/>
              <a:cs typeface="Tajawal" panose="00000500000000000000" pitchFamily="2" charset="-78"/>
            </a:endParaRPr>
          </a:p>
        </p:txBody>
      </p:sp>
      <p:sp>
        <p:nvSpPr>
          <p:cNvPr id="9" name="Text 6"/>
          <p:cNvSpPr/>
          <p:nvPr/>
        </p:nvSpPr>
        <p:spPr>
          <a:xfrm>
            <a:off x="7132320" y="2578608"/>
            <a:ext cx="1554480" cy="502920"/>
          </a:xfrm>
          <a:prstGeom prst="rect">
            <a:avLst/>
          </a:prstGeom>
          <a:noFill/>
          <a:ln/>
        </p:spPr>
        <p:txBody>
          <a:bodyPr wrap="square" rtlCol="0" anchor="ctr"/>
          <a:lstStyle/>
          <a:p>
            <a:pPr marL="0" indent="0" algn="ctr" rtl="1">
              <a:buNone/>
            </a:pPr>
            <a:r>
              <a:rPr lang="en-US" sz="1000" dirty="0">
                <a:solidFill>
                  <a:srgbClr val="2D3180"/>
                </a:solidFill>
                <a:latin typeface="Tajawal" panose="00000500000000000000" pitchFamily="2" charset="-78"/>
                <a:ea typeface="Arial" pitchFamily="34" charset="-122"/>
                <a:cs typeface="Tajawal" panose="00000500000000000000" pitchFamily="2" charset="-78"/>
              </a:rPr>
              <a:t>رئيس مجلس الإدارة</a:t>
            </a:r>
            <a:endParaRPr lang="en-US" sz="1000" dirty="0">
              <a:latin typeface="Tajawal" panose="00000500000000000000" pitchFamily="2" charset="-78"/>
              <a:cs typeface="Tajawal" panose="00000500000000000000" pitchFamily="2" charset="-78"/>
            </a:endParaRPr>
          </a:p>
        </p:txBody>
      </p:sp>
      <p:sp>
        <p:nvSpPr>
          <p:cNvPr id="10" name="Shape 7"/>
          <p:cNvSpPr/>
          <p:nvPr/>
        </p:nvSpPr>
        <p:spPr>
          <a:xfrm>
            <a:off x="5440680" y="1005840"/>
            <a:ext cx="1554480" cy="2194560"/>
          </a:xfrm>
          <a:prstGeom prst="rect">
            <a:avLst/>
          </a:prstGeom>
          <a:solidFill>
            <a:srgbClr val="FFFFFF"/>
          </a:solidFill>
          <a:ln w="12700">
            <a:solidFill>
              <a:srgbClr val="FFFFFF"/>
            </a:solidFill>
            <a:prstDash val="solid"/>
          </a:ln>
          <a:effectLst>
            <a:outerShdw blurRad="101600" dist="25400" dir="8100000" algn="bl" rotWithShape="0">
              <a:srgbClr val="000000">
                <a:alpha val="10000"/>
              </a:srgbClr>
            </a:outerShdw>
          </a:effectLst>
        </p:spPr>
        <p:txBody>
          <a:bodyPr/>
          <a:lstStyle/>
          <a:p>
            <a:endParaRPr lang="ar-SA"/>
          </a:p>
        </p:txBody>
      </p:sp>
      <p:sp>
        <p:nvSpPr>
          <p:cNvPr id="11" name="Shape 8"/>
          <p:cNvSpPr/>
          <p:nvPr/>
        </p:nvSpPr>
        <p:spPr>
          <a:xfrm>
            <a:off x="5440680" y="1005840"/>
            <a:ext cx="1554480" cy="164592"/>
          </a:xfrm>
          <a:prstGeom prst="rect">
            <a:avLst/>
          </a:prstGeom>
          <a:solidFill>
            <a:srgbClr val="7B68C8"/>
          </a:solidFill>
          <a:ln w="12700">
            <a:solidFill>
              <a:srgbClr val="7B68C8"/>
            </a:solidFill>
            <a:prstDash val="solid"/>
          </a:ln>
        </p:spPr>
        <p:txBody>
          <a:bodyPr/>
          <a:lstStyle/>
          <a:p>
            <a:endParaRPr lang="ar-SA"/>
          </a:p>
        </p:txBody>
      </p:sp>
      <p:sp>
        <p:nvSpPr>
          <p:cNvPr id="12" name="Shape 9"/>
          <p:cNvSpPr/>
          <p:nvPr/>
        </p:nvSpPr>
        <p:spPr>
          <a:xfrm>
            <a:off x="5897880" y="1234440"/>
            <a:ext cx="640080" cy="640080"/>
          </a:xfrm>
          <a:prstGeom prst="ellipse">
            <a:avLst/>
          </a:prstGeom>
          <a:solidFill>
            <a:srgbClr val="7B68C8">
              <a:alpha val="20000"/>
            </a:srgbClr>
          </a:solidFill>
          <a:ln w="12700">
            <a:solidFill>
              <a:srgbClr val="7B68C8">
                <a:alpha val="40000"/>
              </a:srgbClr>
            </a:solidFill>
            <a:prstDash val="solid"/>
          </a:ln>
        </p:spPr>
        <p:txBody>
          <a:bodyPr/>
          <a:lstStyle/>
          <a:p>
            <a:endParaRPr lang="ar-SA">
              <a:latin typeface="Tajawal" panose="00000500000000000000" pitchFamily="2" charset="-78"/>
              <a:cs typeface="Tajawal" panose="00000500000000000000" pitchFamily="2" charset="-78"/>
            </a:endParaRPr>
          </a:p>
        </p:txBody>
      </p:sp>
      <p:sp>
        <p:nvSpPr>
          <p:cNvPr id="13" name="Text 10"/>
          <p:cNvSpPr/>
          <p:nvPr/>
        </p:nvSpPr>
        <p:spPr>
          <a:xfrm>
            <a:off x="5440680" y="1965960"/>
            <a:ext cx="1554480" cy="640080"/>
          </a:xfrm>
          <a:prstGeom prst="rect">
            <a:avLst/>
          </a:prstGeom>
          <a:noFill/>
          <a:ln/>
        </p:spPr>
        <p:txBody>
          <a:bodyPr wrap="square" rtlCol="0" anchor="ctr"/>
          <a:lstStyle/>
          <a:p>
            <a:pPr marL="0" indent="0" algn="ctr" rtl="1">
              <a:buNone/>
            </a:pPr>
            <a:r>
              <a:rPr lang="en-US" sz="1100" b="1" dirty="0">
                <a:solidFill>
                  <a:srgbClr val="1A1A2E"/>
                </a:solidFill>
                <a:latin typeface="Tajawal" panose="00000500000000000000" pitchFamily="2" charset="-78"/>
                <a:ea typeface="Arial" pitchFamily="34" charset="-122"/>
                <a:cs typeface="Tajawal" panose="00000500000000000000" pitchFamily="2" charset="-78"/>
              </a:rPr>
              <a:t>منصور بن عبدالعزيز القحطاني</a:t>
            </a:r>
            <a:endParaRPr lang="en-US" sz="1100" dirty="0">
              <a:latin typeface="Tajawal" panose="00000500000000000000" pitchFamily="2" charset="-78"/>
              <a:cs typeface="Tajawal" panose="00000500000000000000" pitchFamily="2" charset="-78"/>
            </a:endParaRPr>
          </a:p>
        </p:txBody>
      </p:sp>
      <p:sp>
        <p:nvSpPr>
          <p:cNvPr id="14" name="Text 11"/>
          <p:cNvSpPr/>
          <p:nvPr/>
        </p:nvSpPr>
        <p:spPr>
          <a:xfrm>
            <a:off x="5440680" y="2578608"/>
            <a:ext cx="1554480" cy="502920"/>
          </a:xfrm>
          <a:prstGeom prst="rect">
            <a:avLst/>
          </a:prstGeom>
          <a:noFill/>
          <a:ln/>
        </p:spPr>
        <p:txBody>
          <a:bodyPr wrap="square" rtlCol="0" anchor="ctr"/>
          <a:lstStyle/>
          <a:p>
            <a:pPr marL="0" indent="0" algn="ctr" rtl="1">
              <a:buNone/>
            </a:pPr>
            <a:r>
              <a:rPr lang="en-US" sz="1000" dirty="0">
                <a:solidFill>
                  <a:srgbClr val="7B68C8"/>
                </a:solidFill>
                <a:latin typeface="Tajawal" panose="00000500000000000000" pitchFamily="2" charset="-78"/>
                <a:ea typeface="Arial" pitchFamily="34" charset="-122"/>
                <a:cs typeface="Tajawal" panose="00000500000000000000" pitchFamily="2" charset="-78"/>
              </a:rPr>
              <a:t>نائب رئيس مجلس الإدارة</a:t>
            </a:r>
            <a:endParaRPr lang="en-US" sz="1000" dirty="0">
              <a:latin typeface="Tajawal" panose="00000500000000000000" pitchFamily="2" charset="-78"/>
              <a:cs typeface="Tajawal" panose="00000500000000000000" pitchFamily="2" charset="-78"/>
            </a:endParaRPr>
          </a:p>
        </p:txBody>
      </p:sp>
      <p:sp>
        <p:nvSpPr>
          <p:cNvPr id="15" name="Shape 12"/>
          <p:cNvSpPr/>
          <p:nvPr/>
        </p:nvSpPr>
        <p:spPr>
          <a:xfrm>
            <a:off x="3749040" y="1005840"/>
            <a:ext cx="1554480" cy="2194560"/>
          </a:xfrm>
          <a:prstGeom prst="rect">
            <a:avLst/>
          </a:prstGeom>
          <a:solidFill>
            <a:srgbClr val="FFFFFF"/>
          </a:solidFill>
          <a:ln w="12700">
            <a:solidFill>
              <a:srgbClr val="FFFFFF"/>
            </a:solidFill>
            <a:prstDash val="solid"/>
          </a:ln>
          <a:effectLst>
            <a:outerShdw blurRad="101600" dist="25400" dir="8100000" algn="bl" rotWithShape="0">
              <a:srgbClr val="000000">
                <a:alpha val="10000"/>
              </a:srgbClr>
            </a:outerShdw>
          </a:effectLst>
        </p:spPr>
        <p:txBody>
          <a:bodyPr/>
          <a:lstStyle/>
          <a:p>
            <a:endParaRPr lang="ar-SA"/>
          </a:p>
        </p:txBody>
      </p:sp>
      <p:sp>
        <p:nvSpPr>
          <p:cNvPr id="16" name="Shape 13"/>
          <p:cNvSpPr/>
          <p:nvPr/>
        </p:nvSpPr>
        <p:spPr>
          <a:xfrm>
            <a:off x="3749040" y="1005840"/>
            <a:ext cx="1554480" cy="164592"/>
          </a:xfrm>
          <a:prstGeom prst="rect">
            <a:avLst/>
          </a:prstGeom>
          <a:solidFill>
            <a:srgbClr val="3BBFAD"/>
          </a:solidFill>
          <a:ln w="12700">
            <a:solidFill>
              <a:srgbClr val="3BBFAD"/>
            </a:solidFill>
            <a:prstDash val="solid"/>
          </a:ln>
        </p:spPr>
        <p:txBody>
          <a:bodyPr/>
          <a:lstStyle/>
          <a:p>
            <a:endParaRPr lang="ar-SA"/>
          </a:p>
        </p:txBody>
      </p:sp>
      <p:sp>
        <p:nvSpPr>
          <p:cNvPr id="17" name="Shape 14"/>
          <p:cNvSpPr/>
          <p:nvPr/>
        </p:nvSpPr>
        <p:spPr>
          <a:xfrm>
            <a:off x="4206240" y="1234440"/>
            <a:ext cx="640080" cy="640080"/>
          </a:xfrm>
          <a:prstGeom prst="ellipse">
            <a:avLst/>
          </a:prstGeom>
          <a:solidFill>
            <a:srgbClr val="3BBFAD">
              <a:alpha val="20000"/>
            </a:srgbClr>
          </a:solidFill>
          <a:ln w="12700">
            <a:solidFill>
              <a:srgbClr val="3BBFAD">
                <a:alpha val="40000"/>
              </a:srgbClr>
            </a:solidFill>
            <a:prstDash val="solid"/>
          </a:ln>
        </p:spPr>
        <p:txBody>
          <a:bodyPr/>
          <a:lstStyle/>
          <a:p>
            <a:endParaRPr lang="ar-SA">
              <a:latin typeface="Tajawal" panose="00000500000000000000" pitchFamily="2" charset="-78"/>
              <a:cs typeface="Tajawal" panose="00000500000000000000" pitchFamily="2" charset="-78"/>
            </a:endParaRPr>
          </a:p>
        </p:txBody>
      </p:sp>
      <p:sp>
        <p:nvSpPr>
          <p:cNvPr id="18" name="Text 15"/>
          <p:cNvSpPr/>
          <p:nvPr/>
        </p:nvSpPr>
        <p:spPr>
          <a:xfrm>
            <a:off x="3749040" y="1965960"/>
            <a:ext cx="1554480" cy="640080"/>
          </a:xfrm>
          <a:prstGeom prst="rect">
            <a:avLst/>
          </a:prstGeom>
          <a:noFill/>
          <a:ln/>
        </p:spPr>
        <p:txBody>
          <a:bodyPr wrap="square" rtlCol="0" anchor="ctr"/>
          <a:lstStyle/>
          <a:p>
            <a:pPr marL="0" indent="0" algn="ctr" rtl="1">
              <a:buNone/>
            </a:pPr>
            <a:r>
              <a:rPr lang="en-US" sz="1100" b="1" dirty="0">
                <a:solidFill>
                  <a:srgbClr val="1A1A2E"/>
                </a:solidFill>
                <a:latin typeface="Tajawal" panose="00000500000000000000" pitchFamily="2" charset="-78"/>
                <a:ea typeface="Arial" pitchFamily="34" charset="-122"/>
                <a:cs typeface="Tajawal" panose="00000500000000000000" pitchFamily="2" charset="-78"/>
              </a:rPr>
              <a:t>علي حسن سعيد</a:t>
            </a:r>
            <a:r>
              <a:rPr lang="ar-SA" sz="1100" b="1" dirty="0">
                <a:solidFill>
                  <a:srgbClr val="1A1A2E"/>
                </a:solidFill>
                <a:latin typeface="Tajawal" panose="00000500000000000000" pitchFamily="2" charset="-78"/>
                <a:ea typeface="Arial" pitchFamily="34" charset="-122"/>
                <a:cs typeface="Tajawal" panose="00000500000000000000" pitchFamily="2" charset="-78"/>
              </a:rPr>
              <a:t>        </a:t>
            </a:r>
            <a:r>
              <a:rPr lang="en-US" sz="1100" b="1" dirty="0">
                <a:solidFill>
                  <a:srgbClr val="1A1A2E"/>
                </a:solidFill>
                <a:latin typeface="Tajawal" panose="00000500000000000000" pitchFamily="2" charset="-78"/>
                <a:ea typeface="Arial" pitchFamily="34" charset="-122"/>
                <a:cs typeface="Tajawal" panose="00000500000000000000" pitchFamily="2" charset="-78"/>
              </a:rPr>
              <a:t> </a:t>
            </a:r>
            <a:r>
              <a:rPr lang="ar-SA" sz="1100" b="1" dirty="0">
                <a:solidFill>
                  <a:srgbClr val="1A1A2E"/>
                </a:solidFill>
                <a:latin typeface="Tajawal" panose="00000500000000000000" pitchFamily="2" charset="-78"/>
                <a:ea typeface="Arial" pitchFamily="34" charset="-122"/>
                <a:cs typeface="Tajawal" panose="00000500000000000000" pitchFamily="2" charset="-78"/>
              </a:rPr>
              <a:t>آل كشم</a:t>
            </a:r>
            <a:endParaRPr lang="en-US" sz="1100" dirty="0">
              <a:latin typeface="Tajawal" panose="00000500000000000000" pitchFamily="2" charset="-78"/>
              <a:cs typeface="Tajawal" panose="00000500000000000000" pitchFamily="2" charset="-78"/>
            </a:endParaRPr>
          </a:p>
        </p:txBody>
      </p:sp>
      <p:sp>
        <p:nvSpPr>
          <p:cNvPr id="19" name="Text 16"/>
          <p:cNvSpPr/>
          <p:nvPr/>
        </p:nvSpPr>
        <p:spPr>
          <a:xfrm>
            <a:off x="3749040" y="2578608"/>
            <a:ext cx="1554480" cy="502920"/>
          </a:xfrm>
          <a:prstGeom prst="rect">
            <a:avLst/>
          </a:prstGeom>
          <a:noFill/>
          <a:ln/>
        </p:spPr>
        <p:txBody>
          <a:bodyPr wrap="square" rtlCol="0" anchor="ctr"/>
          <a:lstStyle/>
          <a:p>
            <a:pPr marL="0" indent="0" algn="ctr" rtl="1">
              <a:buNone/>
            </a:pPr>
            <a:r>
              <a:rPr lang="en-US" sz="1000" dirty="0">
                <a:solidFill>
                  <a:srgbClr val="3BBFAD"/>
                </a:solidFill>
                <a:latin typeface="Tajawal" panose="00000500000000000000" pitchFamily="2" charset="-78"/>
                <a:ea typeface="Arial" pitchFamily="34" charset="-122"/>
                <a:cs typeface="Tajawal" panose="00000500000000000000" pitchFamily="2" charset="-78"/>
              </a:rPr>
              <a:t>عضو مجلس الإدارة</a:t>
            </a:r>
            <a:endParaRPr lang="en-US" sz="1000" dirty="0">
              <a:latin typeface="Tajawal" panose="00000500000000000000" pitchFamily="2" charset="-78"/>
              <a:cs typeface="Tajawal" panose="00000500000000000000" pitchFamily="2" charset="-78"/>
            </a:endParaRPr>
          </a:p>
        </p:txBody>
      </p:sp>
      <p:sp>
        <p:nvSpPr>
          <p:cNvPr id="20" name="Shape 17"/>
          <p:cNvSpPr/>
          <p:nvPr/>
        </p:nvSpPr>
        <p:spPr>
          <a:xfrm>
            <a:off x="2057400" y="1005840"/>
            <a:ext cx="1554480" cy="2194560"/>
          </a:xfrm>
          <a:prstGeom prst="rect">
            <a:avLst/>
          </a:prstGeom>
          <a:solidFill>
            <a:srgbClr val="FFFFFF"/>
          </a:solidFill>
          <a:ln w="12700">
            <a:solidFill>
              <a:srgbClr val="FFFFFF"/>
            </a:solidFill>
            <a:prstDash val="solid"/>
          </a:ln>
          <a:effectLst>
            <a:outerShdw blurRad="101600" dist="25400" dir="8100000" algn="bl" rotWithShape="0">
              <a:srgbClr val="000000">
                <a:alpha val="10000"/>
              </a:srgbClr>
            </a:outerShdw>
          </a:effectLst>
        </p:spPr>
        <p:txBody>
          <a:bodyPr/>
          <a:lstStyle/>
          <a:p>
            <a:endParaRPr lang="ar-SA"/>
          </a:p>
        </p:txBody>
      </p:sp>
      <p:sp>
        <p:nvSpPr>
          <p:cNvPr id="21" name="Shape 18"/>
          <p:cNvSpPr/>
          <p:nvPr/>
        </p:nvSpPr>
        <p:spPr>
          <a:xfrm>
            <a:off x="2057400" y="1005840"/>
            <a:ext cx="1554480" cy="164592"/>
          </a:xfrm>
          <a:prstGeom prst="rect">
            <a:avLst/>
          </a:prstGeom>
          <a:solidFill>
            <a:srgbClr val="00C2A8"/>
          </a:solidFill>
          <a:ln w="12700">
            <a:solidFill>
              <a:srgbClr val="00C2A8"/>
            </a:solidFill>
            <a:prstDash val="solid"/>
          </a:ln>
        </p:spPr>
        <p:txBody>
          <a:bodyPr/>
          <a:lstStyle/>
          <a:p>
            <a:endParaRPr lang="ar-SA"/>
          </a:p>
        </p:txBody>
      </p:sp>
      <p:sp>
        <p:nvSpPr>
          <p:cNvPr id="22" name="Shape 19"/>
          <p:cNvSpPr/>
          <p:nvPr/>
        </p:nvSpPr>
        <p:spPr>
          <a:xfrm>
            <a:off x="2514600" y="1234440"/>
            <a:ext cx="640080" cy="640080"/>
          </a:xfrm>
          <a:prstGeom prst="ellipse">
            <a:avLst/>
          </a:prstGeom>
          <a:solidFill>
            <a:srgbClr val="00C2A8">
              <a:alpha val="20000"/>
            </a:srgbClr>
          </a:solidFill>
          <a:ln w="12700">
            <a:solidFill>
              <a:srgbClr val="00C2A8">
                <a:alpha val="40000"/>
              </a:srgbClr>
            </a:solidFill>
            <a:prstDash val="solid"/>
          </a:ln>
        </p:spPr>
        <p:txBody>
          <a:bodyPr/>
          <a:lstStyle/>
          <a:p>
            <a:endParaRPr lang="ar-SA">
              <a:latin typeface="Tajawal" panose="00000500000000000000" pitchFamily="2" charset="-78"/>
              <a:cs typeface="Tajawal" panose="00000500000000000000" pitchFamily="2" charset="-78"/>
            </a:endParaRPr>
          </a:p>
        </p:txBody>
      </p:sp>
      <p:sp>
        <p:nvSpPr>
          <p:cNvPr id="23" name="Text 20"/>
          <p:cNvSpPr/>
          <p:nvPr/>
        </p:nvSpPr>
        <p:spPr>
          <a:xfrm>
            <a:off x="2057400" y="1965960"/>
            <a:ext cx="1554480" cy="640080"/>
          </a:xfrm>
          <a:prstGeom prst="rect">
            <a:avLst/>
          </a:prstGeom>
          <a:noFill/>
          <a:ln/>
        </p:spPr>
        <p:txBody>
          <a:bodyPr wrap="square" rtlCol="0" anchor="ctr"/>
          <a:lstStyle/>
          <a:p>
            <a:pPr marL="0" indent="0" algn="ctr" rtl="1">
              <a:buNone/>
            </a:pPr>
            <a:r>
              <a:rPr lang="en-US" sz="1100" b="1" dirty="0">
                <a:solidFill>
                  <a:srgbClr val="1A1A2E"/>
                </a:solidFill>
                <a:latin typeface="Tajawal" panose="00000500000000000000" pitchFamily="2" charset="-78"/>
                <a:ea typeface="Arial" pitchFamily="34" charset="-122"/>
                <a:cs typeface="Tajawal" panose="00000500000000000000" pitchFamily="2" charset="-78"/>
              </a:rPr>
              <a:t>علي سعد محمد القرني</a:t>
            </a:r>
            <a:endParaRPr lang="en-US" sz="1100" dirty="0">
              <a:latin typeface="Tajawal" panose="00000500000000000000" pitchFamily="2" charset="-78"/>
              <a:cs typeface="Tajawal" panose="00000500000000000000" pitchFamily="2" charset="-78"/>
            </a:endParaRPr>
          </a:p>
        </p:txBody>
      </p:sp>
      <p:sp>
        <p:nvSpPr>
          <p:cNvPr id="24" name="Text 21"/>
          <p:cNvSpPr/>
          <p:nvPr/>
        </p:nvSpPr>
        <p:spPr>
          <a:xfrm>
            <a:off x="2057400" y="2578608"/>
            <a:ext cx="1554480" cy="502920"/>
          </a:xfrm>
          <a:prstGeom prst="rect">
            <a:avLst/>
          </a:prstGeom>
          <a:noFill/>
          <a:ln/>
        </p:spPr>
        <p:txBody>
          <a:bodyPr wrap="square" rtlCol="0" anchor="ctr"/>
          <a:lstStyle/>
          <a:p>
            <a:pPr marL="0" indent="0" algn="ctr" rtl="1">
              <a:buNone/>
            </a:pPr>
            <a:r>
              <a:rPr lang="en-US" sz="1000" dirty="0">
                <a:solidFill>
                  <a:srgbClr val="00C2A8"/>
                </a:solidFill>
                <a:latin typeface="Tajawal" panose="00000500000000000000" pitchFamily="2" charset="-78"/>
                <a:ea typeface="Arial" pitchFamily="34" charset="-122"/>
                <a:cs typeface="Tajawal" panose="00000500000000000000" pitchFamily="2" charset="-78"/>
              </a:rPr>
              <a:t>عضو مجلس الإدارة</a:t>
            </a:r>
            <a:endParaRPr lang="en-US" sz="1000" dirty="0">
              <a:latin typeface="Tajawal" panose="00000500000000000000" pitchFamily="2" charset="-78"/>
              <a:cs typeface="Tajawal" panose="00000500000000000000" pitchFamily="2" charset="-78"/>
            </a:endParaRPr>
          </a:p>
        </p:txBody>
      </p:sp>
      <p:sp>
        <p:nvSpPr>
          <p:cNvPr id="25" name="Shape 22"/>
          <p:cNvSpPr/>
          <p:nvPr/>
        </p:nvSpPr>
        <p:spPr>
          <a:xfrm>
            <a:off x="365760" y="1005840"/>
            <a:ext cx="1554480" cy="2194560"/>
          </a:xfrm>
          <a:prstGeom prst="rect">
            <a:avLst/>
          </a:prstGeom>
          <a:solidFill>
            <a:srgbClr val="FFFFFF"/>
          </a:solidFill>
          <a:ln w="12700">
            <a:solidFill>
              <a:srgbClr val="FFFFFF"/>
            </a:solidFill>
            <a:prstDash val="solid"/>
          </a:ln>
          <a:effectLst>
            <a:outerShdw blurRad="101600" dist="25400" dir="8100000" algn="bl" rotWithShape="0">
              <a:srgbClr val="000000">
                <a:alpha val="10000"/>
              </a:srgbClr>
            </a:outerShdw>
          </a:effectLst>
        </p:spPr>
        <p:txBody>
          <a:bodyPr/>
          <a:lstStyle/>
          <a:p>
            <a:endParaRPr lang="ar-SA"/>
          </a:p>
        </p:txBody>
      </p:sp>
      <p:sp>
        <p:nvSpPr>
          <p:cNvPr id="26" name="Shape 23"/>
          <p:cNvSpPr/>
          <p:nvPr/>
        </p:nvSpPr>
        <p:spPr>
          <a:xfrm>
            <a:off x="365760" y="1005840"/>
            <a:ext cx="1554480" cy="164592"/>
          </a:xfrm>
          <a:prstGeom prst="rect">
            <a:avLst/>
          </a:prstGeom>
          <a:solidFill>
            <a:srgbClr val="7B68C8"/>
          </a:solidFill>
          <a:ln w="12700">
            <a:solidFill>
              <a:srgbClr val="7B68C8"/>
            </a:solidFill>
            <a:prstDash val="solid"/>
          </a:ln>
        </p:spPr>
        <p:txBody>
          <a:bodyPr/>
          <a:lstStyle/>
          <a:p>
            <a:endParaRPr lang="ar-SA"/>
          </a:p>
        </p:txBody>
      </p:sp>
      <p:sp>
        <p:nvSpPr>
          <p:cNvPr id="27" name="Shape 24"/>
          <p:cNvSpPr/>
          <p:nvPr/>
        </p:nvSpPr>
        <p:spPr>
          <a:xfrm>
            <a:off x="822960" y="1234440"/>
            <a:ext cx="640080" cy="640080"/>
          </a:xfrm>
          <a:prstGeom prst="ellipse">
            <a:avLst/>
          </a:prstGeom>
          <a:solidFill>
            <a:srgbClr val="7B68C8">
              <a:alpha val="20000"/>
            </a:srgbClr>
          </a:solidFill>
          <a:ln w="12700">
            <a:solidFill>
              <a:srgbClr val="7B68C8">
                <a:alpha val="40000"/>
              </a:srgbClr>
            </a:solidFill>
            <a:prstDash val="solid"/>
          </a:ln>
        </p:spPr>
        <p:txBody>
          <a:bodyPr/>
          <a:lstStyle/>
          <a:p>
            <a:endParaRPr lang="ar-SA">
              <a:latin typeface="Tajawal" panose="00000500000000000000" pitchFamily="2" charset="-78"/>
              <a:cs typeface="Tajawal" panose="00000500000000000000" pitchFamily="2" charset="-78"/>
            </a:endParaRPr>
          </a:p>
        </p:txBody>
      </p:sp>
      <p:sp>
        <p:nvSpPr>
          <p:cNvPr id="28" name="Text 25"/>
          <p:cNvSpPr/>
          <p:nvPr/>
        </p:nvSpPr>
        <p:spPr>
          <a:xfrm>
            <a:off x="365760" y="1965960"/>
            <a:ext cx="1554480" cy="640080"/>
          </a:xfrm>
          <a:prstGeom prst="rect">
            <a:avLst/>
          </a:prstGeom>
          <a:noFill/>
          <a:ln/>
        </p:spPr>
        <p:txBody>
          <a:bodyPr wrap="square" rtlCol="0" anchor="ctr"/>
          <a:lstStyle/>
          <a:p>
            <a:pPr marL="0" indent="0" algn="ctr" rtl="1">
              <a:buNone/>
            </a:pPr>
            <a:r>
              <a:rPr lang="en-US" sz="1100" b="1" dirty="0">
                <a:solidFill>
                  <a:srgbClr val="1A1A2E"/>
                </a:solidFill>
                <a:latin typeface="Tajawal" panose="00000500000000000000" pitchFamily="2" charset="-78"/>
                <a:ea typeface="Arial" pitchFamily="34" charset="-122"/>
                <a:cs typeface="Tajawal" panose="00000500000000000000" pitchFamily="2" charset="-78"/>
              </a:rPr>
              <a:t>علي سعيد علي القحطاني</a:t>
            </a:r>
            <a:endParaRPr lang="en-US" sz="1100" dirty="0">
              <a:latin typeface="Tajawal" panose="00000500000000000000" pitchFamily="2" charset="-78"/>
              <a:cs typeface="Tajawal" panose="00000500000000000000" pitchFamily="2" charset="-78"/>
            </a:endParaRPr>
          </a:p>
        </p:txBody>
      </p:sp>
      <p:sp>
        <p:nvSpPr>
          <p:cNvPr id="29" name="Text 26"/>
          <p:cNvSpPr/>
          <p:nvPr/>
        </p:nvSpPr>
        <p:spPr>
          <a:xfrm>
            <a:off x="365760" y="2578608"/>
            <a:ext cx="1554480" cy="502920"/>
          </a:xfrm>
          <a:prstGeom prst="rect">
            <a:avLst/>
          </a:prstGeom>
          <a:noFill/>
          <a:ln/>
        </p:spPr>
        <p:txBody>
          <a:bodyPr wrap="square" rtlCol="0" anchor="ctr"/>
          <a:lstStyle/>
          <a:p>
            <a:pPr marL="0" indent="0" algn="ctr" rtl="1">
              <a:buNone/>
            </a:pPr>
            <a:r>
              <a:rPr lang="en-US" sz="1000" dirty="0">
                <a:solidFill>
                  <a:srgbClr val="7B68C8"/>
                </a:solidFill>
                <a:latin typeface="Tajawal" panose="00000500000000000000" pitchFamily="2" charset="-78"/>
                <a:ea typeface="Arial" pitchFamily="34" charset="-122"/>
                <a:cs typeface="Tajawal" panose="00000500000000000000" pitchFamily="2" charset="-78"/>
              </a:rPr>
              <a:t>عضو مجلس الإدارة</a:t>
            </a:r>
            <a:endParaRPr lang="en-US" sz="1000" dirty="0">
              <a:latin typeface="Tajawal" panose="00000500000000000000" pitchFamily="2" charset="-78"/>
              <a:cs typeface="Tajawal" panose="00000500000000000000" pitchFamily="2" charset="-78"/>
            </a:endParaRPr>
          </a:p>
        </p:txBody>
      </p:sp>
      <p:sp>
        <p:nvSpPr>
          <p:cNvPr id="30" name="Shape 27"/>
          <p:cNvSpPr/>
          <p:nvPr/>
        </p:nvSpPr>
        <p:spPr>
          <a:xfrm>
            <a:off x="6812280" y="3383280"/>
            <a:ext cx="1920240" cy="1508760"/>
          </a:xfrm>
          <a:prstGeom prst="rect">
            <a:avLst/>
          </a:prstGeom>
          <a:solidFill>
            <a:srgbClr val="2D3180"/>
          </a:solidFill>
          <a:ln w="12700">
            <a:solidFill>
              <a:srgbClr val="2D3180"/>
            </a:solidFill>
            <a:prstDash val="solid"/>
          </a:ln>
          <a:effectLst>
            <a:outerShdw blurRad="76200" dist="25400" dir="8100000" algn="bl" rotWithShape="0">
              <a:srgbClr val="000000">
                <a:alpha val="12000"/>
              </a:srgbClr>
            </a:outerShdw>
          </a:effectLst>
        </p:spPr>
        <p:txBody>
          <a:bodyPr/>
          <a:lstStyle/>
          <a:p>
            <a:endParaRPr lang="ar-SA">
              <a:latin typeface="Tajawal" panose="00000500000000000000" pitchFamily="2" charset="-78"/>
              <a:cs typeface="Tajawal" panose="00000500000000000000" pitchFamily="2" charset="-78"/>
            </a:endParaRPr>
          </a:p>
        </p:txBody>
      </p:sp>
      <p:sp>
        <p:nvSpPr>
          <p:cNvPr id="31" name="Text 28"/>
          <p:cNvSpPr/>
          <p:nvPr/>
        </p:nvSpPr>
        <p:spPr>
          <a:xfrm>
            <a:off x="6812280" y="3520440"/>
            <a:ext cx="1920240" cy="685800"/>
          </a:xfrm>
          <a:prstGeom prst="rect">
            <a:avLst/>
          </a:prstGeom>
          <a:noFill/>
          <a:ln/>
        </p:spPr>
        <p:txBody>
          <a:bodyPr wrap="square" rtlCol="0" anchor="ctr"/>
          <a:lstStyle/>
          <a:p>
            <a:pPr marL="0" indent="0" algn="ctr">
              <a:buNone/>
            </a:pPr>
            <a:r>
              <a:rPr lang="en-US" sz="3800" b="1" dirty="0">
                <a:solidFill>
                  <a:srgbClr val="FFFFFF"/>
                </a:solidFill>
                <a:latin typeface="Tajawal" panose="00000500000000000000" pitchFamily="2" charset="-78"/>
                <a:ea typeface="Arial" pitchFamily="34" charset="-122"/>
                <a:cs typeface="Tajawal" panose="00000500000000000000" pitchFamily="2" charset="-78"/>
              </a:rPr>
              <a:t>3</a:t>
            </a:r>
            <a:endParaRPr lang="en-US" sz="3800" dirty="0">
              <a:latin typeface="Tajawal" panose="00000500000000000000" pitchFamily="2" charset="-78"/>
              <a:cs typeface="Tajawal" panose="00000500000000000000" pitchFamily="2" charset="-78"/>
            </a:endParaRPr>
          </a:p>
        </p:txBody>
      </p:sp>
      <p:sp>
        <p:nvSpPr>
          <p:cNvPr id="32" name="Text 29"/>
          <p:cNvSpPr/>
          <p:nvPr/>
        </p:nvSpPr>
        <p:spPr>
          <a:xfrm>
            <a:off x="6812280" y="4251960"/>
            <a:ext cx="1920240" cy="457200"/>
          </a:xfrm>
          <a:prstGeom prst="rect">
            <a:avLst/>
          </a:prstGeom>
          <a:noFill/>
          <a:ln/>
        </p:spPr>
        <p:txBody>
          <a:bodyPr wrap="square" rtlCol="0" anchor="ctr"/>
          <a:lstStyle/>
          <a:p>
            <a:pPr marL="0" indent="0" algn="ctr" rtl="1">
              <a:buNone/>
            </a:pPr>
            <a:r>
              <a:rPr lang="en-US" sz="1300" dirty="0">
                <a:solidFill>
                  <a:srgbClr val="FFFFFF"/>
                </a:solidFill>
                <a:latin typeface="Tajawal" panose="00000500000000000000" pitchFamily="2" charset="-78"/>
                <a:ea typeface="Arial" pitchFamily="34" charset="-122"/>
                <a:cs typeface="Tajawal" panose="00000500000000000000" pitchFamily="2" charset="-78"/>
              </a:rPr>
              <a:t>موظفون</a:t>
            </a:r>
            <a:endParaRPr lang="en-US" sz="1300" dirty="0">
              <a:latin typeface="Tajawal" panose="00000500000000000000" pitchFamily="2" charset="-78"/>
              <a:cs typeface="Tajawal" panose="00000500000000000000" pitchFamily="2" charset="-78"/>
            </a:endParaRPr>
          </a:p>
        </p:txBody>
      </p:sp>
      <p:sp>
        <p:nvSpPr>
          <p:cNvPr id="33" name="Shape 30"/>
          <p:cNvSpPr/>
          <p:nvPr/>
        </p:nvSpPr>
        <p:spPr>
          <a:xfrm>
            <a:off x="4663440" y="3383280"/>
            <a:ext cx="1920240" cy="1508760"/>
          </a:xfrm>
          <a:prstGeom prst="rect">
            <a:avLst/>
          </a:prstGeom>
          <a:solidFill>
            <a:srgbClr val="3BBFAD"/>
          </a:solidFill>
          <a:ln w="12700">
            <a:solidFill>
              <a:srgbClr val="3BBFAD"/>
            </a:solidFill>
            <a:prstDash val="solid"/>
          </a:ln>
          <a:effectLst>
            <a:outerShdw blurRad="76200" dist="25400" dir="8100000" algn="bl" rotWithShape="0">
              <a:srgbClr val="000000">
                <a:alpha val="12000"/>
              </a:srgbClr>
            </a:outerShdw>
          </a:effectLst>
        </p:spPr>
        <p:txBody>
          <a:bodyPr/>
          <a:lstStyle/>
          <a:p>
            <a:endParaRPr lang="ar-SA">
              <a:latin typeface="Tajawal" panose="00000500000000000000" pitchFamily="2" charset="-78"/>
              <a:cs typeface="Tajawal" panose="00000500000000000000" pitchFamily="2" charset="-78"/>
            </a:endParaRPr>
          </a:p>
        </p:txBody>
      </p:sp>
      <p:sp>
        <p:nvSpPr>
          <p:cNvPr id="34" name="Text 31"/>
          <p:cNvSpPr/>
          <p:nvPr/>
        </p:nvSpPr>
        <p:spPr>
          <a:xfrm>
            <a:off x="4663440" y="3520440"/>
            <a:ext cx="1920240" cy="685800"/>
          </a:xfrm>
          <a:prstGeom prst="rect">
            <a:avLst/>
          </a:prstGeom>
          <a:noFill/>
          <a:ln/>
        </p:spPr>
        <p:txBody>
          <a:bodyPr wrap="square" rtlCol="0" anchor="ctr"/>
          <a:lstStyle/>
          <a:p>
            <a:pPr marL="0" indent="0" algn="ctr">
              <a:buNone/>
            </a:pPr>
            <a:r>
              <a:rPr lang="en-US" sz="3800" b="1" dirty="0">
                <a:solidFill>
                  <a:srgbClr val="FFFFFF"/>
                </a:solidFill>
                <a:latin typeface="Tajawal" panose="00000500000000000000" pitchFamily="2" charset="-78"/>
                <a:ea typeface="Arial" pitchFamily="34" charset="-122"/>
                <a:cs typeface="Tajawal" panose="00000500000000000000" pitchFamily="2" charset="-78"/>
              </a:rPr>
              <a:t>2</a:t>
            </a:r>
            <a:endParaRPr lang="en-US" sz="3800" dirty="0">
              <a:latin typeface="Tajawal" panose="00000500000000000000" pitchFamily="2" charset="-78"/>
              <a:cs typeface="Tajawal" panose="00000500000000000000" pitchFamily="2" charset="-78"/>
            </a:endParaRPr>
          </a:p>
        </p:txBody>
      </p:sp>
      <p:sp>
        <p:nvSpPr>
          <p:cNvPr id="35" name="Text 32"/>
          <p:cNvSpPr/>
          <p:nvPr/>
        </p:nvSpPr>
        <p:spPr>
          <a:xfrm>
            <a:off x="4663440" y="4251960"/>
            <a:ext cx="1920240" cy="457200"/>
          </a:xfrm>
          <a:prstGeom prst="rect">
            <a:avLst/>
          </a:prstGeom>
          <a:noFill/>
          <a:ln/>
        </p:spPr>
        <p:txBody>
          <a:bodyPr wrap="square" rtlCol="0" anchor="ctr"/>
          <a:lstStyle/>
          <a:p>
            <a:pPr marL="0" indent="0" algn="ctr" rtl="1">
              <a:buNone/>
            </a:pPr>
            <a:r>
              <a:rPr lang="en-US" sz="1300" dirty="0">
                <a:solidFill>
                  <a:srgbClr val="FFFFFF"/>
                </a:solidFill>
                <a:latin typeface="Tajawal" panose="00000500000000000000" pitchFamily="2" charset="-78"/>
                <a:ea typeface="Arial" pitchFamily="34" charset="-122"/>
                <a:cs typeface="Tajawal" panose="00000500000000000000" pitchFamily="2" charset="-78"/>
              </a:rPr>
              <a:t>متطوعون</a:t>
            </a:r>
            <a:endParaRPr lang="en-US" sz="1300" dirty="0">
              <a:latin typeface="Tajawal" panose="00000500000000000000" pitchFamily="2" charset="-78"/>
              <a:cs typeface="Tajawal" panose="00000500000000000000" pitchFamily="2" charset="-78"/>
            </a:endParaRPr>
          </a:p>
        </p:txBody>
      </p:sp>
      <p:sp>
        <p:nvSpPr>
          <p:cNvPr id="36" name="Shape 33"/>
          <p:cNvSpPr/>
          <p:nvPr/>
        </p:nvSpPr>
        <p:spPr>
          <a:xfrm>
            <a:off x="2514600" y="3383280"/>
            <a:ext cx="1920240" cy="1508760"/>
          </a:xfrm>
          <a:prstGeom prst="rect">
            <a:avLst/>
          </a:prstGeom>
          <a:solidFill>
            <a:srgbClr val="7B68C8"/>
          </a:solidFill>
          <a:ln w="12700">
            <a:solidFill>
              <a:srgbClr val="7B68C8"/>
            </a:solidFill>
            <a:prstDash val="solid"/>
          </a:ln>
          <a:effectLst>
            <a:outerShdw blurRad="76200" dist="25400" dir="8100000" algn="bl" rotWithShape="0">
              <a:srgbClr val="000000">
                <a:alpha val="12000"/>
              </a:srgbClr>
            </a:outerShdw>
          </a:effectLst>
        </p:spPr>
        <p:txBody>
          <a:bodyPr/>
          <a:lstStyle/>
          <a:p>
            <a:endParaRPr lang="ar-SA">
              <a:latin typeface="Tajawal" panose="00000500000000000000" pitchFamily="2" charset="-78"/>
              <a:cs typeface="Tajawal" panose="00000500000000000000" pitchFamily="2" charset="-78"/>
            </a:endParaRPr>
          </a:p>
        </p:txBody>
      </p:sp>
      <p:sp>
        <p:nvSpPr>
          <p:cNvPr id="37" name="Text 34"/>
          <p:cNvSpPr/>
          <p:nvPr/>
        </p:nvSpPr>
        <p:spPr>
          <a:xfrm>
            <a:off x="2514600" y="3520440"/>
            <a:ext cx="1920240" cy="685800"/>
          </a:xfrm>
          <a:prstGeom prst="rect">
            <a:avLst/>
          </a:prstGeom>
          <a:noFill/>
          <a:ln/>
        </p:spPr>
        <p:txBody>
          <a:bodyPr wrap="square" rtlCol="0" anchor="ctr"/>
          <a:lstStyle/>
          <a:p>
            <a:pPr marL="0" indent="0" algn="ctr">
              <a:buNone/>
            </a:pPr>
            <a:r>
              <a:rPr lang="en-US" sz="3800" b="1" dirty="0">
                <a:solidFill>
                  <a:srgbClr val="FFFFFF"/>
                </a:solidFill>
                <a:latin typeface="Tajawal" panose="00000500000000000000" pitchFamily="2" charset="-78"/>
                <a:ea typeface="Arial" pitchFamily="34" charset="-122"/>
                <a:cs typeface="Tajawal" panose="00000500000000000000" pitchFamily="2" charset="-78"/>
              </a:rPr>
              <a:t>4</a:t>
            </a:r>
            <a:endParaRPr lang="en-US" sz="3800" dirty="0">
              <a:latin typeface="Tajawal" panose="00000500000000000000" pitchFamily="2" charset="-78"/>
              <a:cs typeface="Tajawal" panose="00000500000000000000" pitchFamily="2" charset="-78"/>
            </a:endParaRPr>
          </a:p>
        </p:txBody>
      </p:sp>
      <p:sp>
        <p:nvSpPr>
          <p:cNvPr id="38" name="Text 35"/>
          <p:cNvSpPr/>
          <p:nvPr/>
        </p:nvSpPr>
        <p:spPr>
          <a:xfrm>
            <a:off x="2514600" y="4251960"/>
            <a:ext cx="1920240" cy="457200"/>
          </a:xfrm>
          <a:prstGeom prst="rect">
            <a:avLst/>
          </a:prstGeom>
          <a:noFill/>
          <a:ln/>
        </p:spPr>
        <p:txBody>
          <a:bodyPr wrap="square" rtlCol="0" anchor="ctr"/>
          <a:lstStyle/>
          <a:p>
            <a:pPr marL="0" indent="0" algn="ctr" rtl="1">
              <a:buNone/>
            </a:pPr>
            <a:r>
              <a:rPr lang="en-US" sz="1300" dirty="0">
                <a:solidFill>
                  <a:srgbClr val="FFFFFF"/>
                </a:solidFill>
                <a:latin typeface="Tajawal" panose="00000500000000000000" pitchFamily="2" charset="-78"/>
                <a:ea typeface="Arial" pitchFamily="34" charset="-122"/>
                <a:cs typeface="Tajawal" panose="00000500000000000000" pitchFamily="2" charset="-78"/>
              </a:rPr>
              <a:t>اجتماعات المجلس</a:t>
            </a:r>
            <a:endParaRPr lang="en-US" sz="1300" dirty="0">
              <a:latin typeface="Tajawal" panose="00000500000000000000" pitchFamily="2" charset="-78"/>
              <a:cs typeface="Tajawal" panose="00000500000000000000" pitchFamily="2" charset="-78"/>
            </a:endParaRPr>
          </a:p>
        </p:txBody>
      </p:sp>
      <p:sp>
        <p:nvSpPr>
          <p:cNvPr id="39" name="Shape 36"/>
          <p:cNvSpPr/>
          <p:nvPr/>
        </p:nvSpPr>
        <p:spPr>
          <a:xfrm>
            <a:off x="365760" y="3383280"/>
            <a:ext cx="1920240" cy="1508760"/>
          </a:xfrm>
          <a:prstGeom prst="rect">
            <a:avLst/>
          </a:prstGeom>
          <a:solidFill>
            <a:srgbClr val="00C2A8"/>
          </a:solidFill>
          <a:ln w="12700">
            <a:solidFill>
              <a:srgbClr val="00C2A8"/>
            </a:solidFill>
            <a:prstDash val="solid"/>
          </a:ln>
          <a:effectLst>
            <a:outerShdw blurRad="76200" dist="25400" dir="8100000" algn="bl" rotWithShape="0">
              <a:srgbClr val="000000">
                <a:alpha val="12000"/>
              </a:srgbClr>
            </a:outerShdw>
          </a:effectLst>
        </p:spPr>
        <p:txBody>
          <a:bodyPr/>
          <a:lstStyle/>
          <a:p>
            <a:endParaRPr lang="ar-SA">
              <a:latin typeface="Tajawal" panose="00000500000000000000" pitchFamily="2" charset="-78"/>
              <a:cs typeface="Tajawal" panose="00000500000000000000" pitchFamily="2" charset="-78"/>
            </a:endParaRPr>
          </a:p>
        </p:txBody>
      </p:sp>
      <p:sp>
        <p:nvSpPr>
          <p:cNvPr id="40" name="Text 37"/>
          <p:cNvSpPr/>
          <p:nvPr/>
        </p:nvSpPr>
        <p:spPr>
          <a:xfrm>
            <a:off x="365760" y="3520440"/>
            <a:ext cx="1920240" cy="685800"/>
          </a:xfrm>
          <a:prstGeom prst="rect">
            <a:avLst/>
          </a:prstGeom>
          <a:noFill/>
          <a:ln/>
        </p:spPr>
        <p:txBody>
          <a:bodyPr wrap="square" rtlCol="0" anchor="ctr"/>
          <a:lstStyle/>
          <a:p>
            <a:pPr marL="0" indent="0" algn="ctr">
              <a:buNone/>
            </a:pPr>
            <a:r>
              <a:rPr lang="en-US" sz="3800" b="1" dirty="0">
                <a:solidFill>
                  <a:srgbClr val="FFFFFF"/>
                </a:solidFill>
                <a:latin typeface="Tajawal" panose="00000500000000000000" pitchFamily="2" charset="-78"/>
                <a:ea typeface="Arial" pitchFamily="34" charset="-122"/>
                <a:cs typeface="Tajawal" panose="00000500000000000000" pitchFamily="2" charset="-78"/>
              </a:rPr>
              <a:t>100%</a:t>
            </a:r>
            <a:endParaRPr lang="en-US" sz="3800" dirty="0">
              <a:latin typeface="Tajawal" panose="00000500000000000000" pitchFamily="2" charset="-78"/>
              <a:cs typeface="Tajawal" panose="00000500000000000000" pitchFamily="2" charset="-78"/>
            </a:endParaRPr>
          </a:p>
        </p:txBody>
      </p:sp>
      <p:sp>
        <p:nvSpPr>
          <p:cNvPr id="41" name="Text 38"/>
          <p:cNvSpPr/>
          <p:nvPr/>
        </p:nvSpPr>
        <p:spPr>
          <a:xfrm>
            <a:off x="365760" y="4251960"/>
            <a:ext cx="1920240" cy="457200"/>
          </a:xfrm>
          <a:prstGeom prst="rect">
            <a:avLst/>
          </a:prstGeom>
          <a:noFill/>
          <a:ln/>
        </p:spPr>
        <p:txBody>
          <a:bodyPr wrap="square" rtlCol="0" anchor="ctr"/>
          <a:lstStyle/>
          <a:p>
            <a:pPr marL="0" indent="0" algn="ctr" rtl="1">
              <a:buNone/>
            </a:pPr>
            <a:r>
              <a:rPr lang="en-US" sz="1300" dirty="0">
                <a:solidFill>
                  <a:srgbClr val="FFFFFF"/>
                </a:solidFill>
                <a:latin typeface="Tajawal" panose="00000500000000000000" pitchFamily="2" charset="-78"/>
                <a:ea typeface="Arial" pitchFamily="34" charset="-122"/>
                <a:cs typeface="Tajawal" panose="00000500000000000000" pitchFamily="2" charset="-78"/>
              </a:rPr>
              <a:t>نسبة الحضور</a:t>
            </a:r>
            <a:endParaRPr lang="en-US" sz="1300" dirty="0">
              <a:latin typeface="Tajawal" panose="00000500000000000000" pitchFamily="2" charset="-78"/>
              <a:cs typeface="Tajawal" panose="00000500000000000000" pitchFamily="2" charset="-78"/>
            </a:endParaRPr>
          </a:p>
        </p:txBody>
      </p:sp>
      <p:pic>
        <p:nvPicPr>
          <p:cNvPr id="43" name="صورة 42">
            <a:extLst>
              <a:ext uri="{FF2B5EF4-FFF2-40B4-BE49-F238E27FC236}">
                <a16:creationId xmlns:a16="http://schemas.microsoft.com/office/drawing/2014/main" id="{21B5DEC1-39F5-DEDF-4D16-53E2CD80BB1B}"/>
              </a:ext>
            </a:extLst>
          </p:cNvPr>
          <p:cNvPicPr>
            <a:picLocks noChangeAspect="1"/>
          </p:cNvPicPr>
          <p:nvPr/>
        </p:nvPicPr>
        <p:blipFill>
          <a:blip r:embed="rId3"/>
          <a:stretch>
            <a:fillRect/>
          </a:stretch>
        </p:blipFill>
        <p:spPr>
          <a:xfrm>
            <a:off x="-448127" y="-496958"/>
            <a:ext cx="1627773" cy="154851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alpha val="45000"/>
              </a:schemeClr>
            </a:gs>
            <a:gs pos="56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9144000" cy="5143500"/>
          </a:xfrm>
          <a:prstGeom prst="rect">
            <a:avLst/>
          </a:prstGeom>
        </p:spPr>
      </p:pic>
      <p:pic>
        <p:nvPicPr>
          <p:cNvPr id="3" name="Image 1" descr="preencoded.png"/>
          <p:cNvPicPr>
            <a:picLocks noChangeAspect="1"/>
          </p:cNvPicPr>
          <p:nvPr/>
        </p:nvPicPr>
        <p:blipFill>
          <a:blip r:embed="rId4">
            <a:extLst>
              <a:ext uri="{BEBA8EAE-BF5A-486C-A8C5-ECC9F3942E4B}">
                <a14:imgProps xmlns:a14="http://schemas.microsoft.com/office/drawing/2010/main">
                  <a14:imgLayer r:embed="rId5">
                    <a14:imgEffect>
                      <a14:colorTemperature colorTemp="7844"/>
                    </a14:imgEffect>
                    <a14:imgEffect>
                      <a14:saturation sat="207000"/>
                    </a14:imgEffect>
                  </a14:imgLayer>
                </a14:imgProps>
              </a:ext>
            </a:extLst>
          </a:blip>
          <a:stretch>
            <a:fillRect/>
          </a:stretch>
        </p:blipFill>
        <p:spPr>
          <a:xfrm>
            <a:off x="-32089" y="-218291"/>
            <a:ext cx="9144000" cy="5293570"/>
          </a:xfrm>
          <a:prstGeom prst="rect">
            <a:avLst/>
          </a:prstGeom>
        </p:spPr>
      </p:pic>
      <p:pic>
        <p:nvPicPr>
          <p:cNvPr id="4" name="Image 2" descr="preencoded.png"/>
          <p:cNvPicPr>
            <a:picLocks noChangeAspect="1"/>
          </p:cNvPicPr>
          <p:nvPr/>
        </p:nvPicPr>
        <p:blipFill>
          <a:blip r:embed="rId6"/>
          <a:stretch>
            <a:fillRect/>
          </a:stretch>
        </p:blipFill>
        <p:spPr>
          <a:xfrm>
            <a:off x="4350544" y="3621882"/>
            <a:ext cx="4229100" cy="421481"/>
          </a:xfrm>
          <a:prstGeom prst="rect">
            <a:avLst/>
          </a:prstGeom>
        </p:spPr>
      </p:pic>
      <p:sp>
        <p:nvSpPr>
          <p:cNvPr id="7" name="Text 0"/>
          <p:cNvSpPr/>
          <p:nvPr/>
        </p:nvSpPr>
        <p:spPr>
          <a:xfrm>
            <a:off x="5792765" y="1304595"/>
            <a:ext cx="2779735" cy="404626"/>
          </a:xfrm>
          <a:prstGeom prst="rect">
            <a:avLst/>
          </a:prstGeom>
          <a:noFill/>
          <a:ln/>
        </p:spPr>
        <p:txBody>
          <a:bodyPr wrap="square" lIns="0" tIns="0" rIns="0" bIns="0" rtlCol="0" anchor="ctr"/>
          <a:lstStyle/>
          <a:p>
            <a:pPr algn="r" rtl="1"/>
            <a:r>
              <a:rPr lang="en-US" b="1" dirty="0">
                <a:solidFill>
                  <a:srgbClr val="000000"/>
                </a:solidFill>
                <a:latin typeface="Tajawal" panose="00000500000000000000" pitchFamily="2" charset="-78"/>
                <a:ea typeface="Segoe UI" pitchFamily="34" charset="-122"/>
                <a:cs typeface="Tajawal" panose="00000500000000000000" pitchFamily="2" charset="-78"/>
              </a:rPr>
              <a:t>كلمة رئيس مجلس الإدارة</a:t>
            </a:r>
            <a:endParaRPr lang="en-US" dirty="0">
              <a:latin typeface="Tajawal" panose="00000500000000000000" pitchFamily="2" charset="-78"/>
              <a:cs typeface="Tajawal" panose="00000500000000000000" pitchFamily="2" charset="-78"/>
            </a:endParaRPr>
          </a:p>
        </p:txBody>
      </p:sp>
      <p:sp>
        <p:nvSpPr>
          <p:cNvPr id="8" name="Text 1"/>
          <p:cNvSpPr/>
          <p:nvPr/>
        </p:nvSpPr>
        <p:spPr>
          <a:xfrm>
            <a:off x="707232" y="2117207"/>
            <a:ext cx="7872412" cy="514351"/>
          </a:xfrm>
          <a:prstGeom prst="rect">
            <a:avLst/>
          </a:prstGeom>
          <a:noFill/>
          <a:ln/>
        </p:spPr>
        <p:txBody>
          <a:bodyPr wrap="square" lIns="0" tIns="0" rIns="0" bIns="0" rtlCol="0" anchor="ctr"/>
          <a:lstStyle/>
          <a:p>
            <a:pPr algn="r" rtl="1"/>
            <a:r>
              <a:rPr lang="en-US" sz="1600" b="1" dirty="0">
                <a:solidFill>
                  <a:srgbClr val="2D3748"/>
                </a:solidFill>
                <a:latin typeface="Tajawal" panose="00000500000000000000" pitchFamily="2" charset="-78"/>
                <a:ea typeface="Segoe UI" pitchFamily="34" charset="-122"/>
                <a:cs typeface="Tajawal" panose="00000500000000000000" pitchFamily="2" charset="-78"/>
              </a:rPr>
              <a:t>الحمد لله رب العالمين، والصلاة والسلام على أشرف الأنبياء والمرسلين يسرني أن أقدم التقرير السنوي لجمعية اجتياز التعليمية لعام 2025م، والذي يعكس ما تحقق من إنجازات نوعية في مسيرة الجمعية منذ تأسيسها.</a:t>
            </a:r>
            <a:endParaRPr lang="en-US" sz="1600" b="1" dirty="0">
              <a:latin typeface="Tajawal" panose="00000500000000000000" pitchFamily="2" charset="-78"/>
              <a:cs typeface="Tajawal" panose="00000500000000000000" pitchFamily="2" charset="-78"/>
            </a:endParaRPr>
          </a:p>
        </p:txBody>
      </p:sp>
      <p:sp>
        <p:nvSpPr>
          <p:cNvPr id="9" name="Text 2"/>
          <p:cNvSpPr/>
          <p:nvPr/>
        </p:nvSpPr>
        <p:spPr>
          <a:xfrm>
            <a:off x="4360590" y="2281089"/>
            <a:ext cx="4211910" cy="417910"/>
          </a:xfrm>
          <a:prstGeom prst="rect">
            <a:avLst/>
          </a:prstGeom>
          <a:noFill/>
          <a:ln/>
        </p:spPr>
        <p:txBody>
          <a:bodyPr wrap="square" lIns="0" tIns="0" rIns="0" bIns="0" rtlCol="0" anchor="ctr"/>
          <a:lstStyle/>
          <a:p>
            <a:pPr algn="r" rtl="1"/>
            <a:r>
              <a:rPr lang="en-US" sz="1050" b="1" dirty="0">
                <a:solidFill>
                  <a:srgbClr val="2D3748"/>
                </a:solidFill>
                <a:latin typeface="Tajawal" panose="00000500000000000000" pitchFamily="2" charset="-78"/>
                <a:ea typeface="Segoe UI" pitchFamily="34" charset="-122"/>
                <a:cs typeface="Tajawal" panose="00000500000000000000" pitchFamily="2" charset="-78"/>
              </a:rPr>
              <a:t>.</a:t>
            </a:r>
            <a:endParaRPr lang="en-US" sz="1050" b="1" dirty="0">
              <a:latin typeface="Tajawal" panose="00000500000000000000" pitchFamily="2" charset="-78"/>
              <a:cs typeface="Tajawal" panose="00000500000000000000" pitchFamily="2" charset="-78"/>
            </a:endParaRPr>
          </a:p>
        </p:txBody>
      </p:sp>
      <p:sp>
        <p:nvSpPr>
          <p:cNvPr id="10" name="Text 3"/>
          <p:cNvSpPr/>
          <p:nvPr/>
        </p:nvSpPr>
        <p:spPr>
          <a:xfrm>
            <a:off x="755231" y="2769117"/>
            <a:ext cx="7824413" cy="514350"/>
          </a:xfrm>
          <a:prstGeom prst="rect">
            <a:avLst/>
          </a:prstGeom>
          <a:noFill/>
          <a:ln/>
        </p:spPr>
        <p:txBody>
          <a:bodyPr wrap="square" lIns="0" tIns="0" rIns="0" bIns="0" rtlCol="0" anchor="ctr"/>
          <a:lstStyle/>
          <a:p>
            <a:pPr algn="r" rtl="1"/>
            <a:r>
              <a:rPr lang="en-US" sz="1600" b="1" dirty="0">
                <a:solidFill>
                  <a:srgbClr val="2D3748"/>
                </a:solidFill>
                <a:latin typeface="Tajawal" panose="00000500000000000000" pitchFamily="2" charset="-78"/>
                <a:ea typeface="Segoe UI" pitchFamily="34" charset="-122"/>
                <a:cs typeface="Tajawal" panose="00000500000000000000" pitchFamily="2" charset="-78"/>
              </a:rPr>
              <a:t>نسعى في جمعية اجتياز إلى دعم العملية التعليمية، وتمكين الأفراد من تجاوز التحديات التعليمية، وتحقيق النجاح الأكاديمي والمهني</a:t>
            </a:r>
            <a:r>
              <a:rPr lang="en-US" sz="1400" b="1" dirty="0">
                <a:solidFill>
                  <a:srgbClr val="2D3748"/>
                </a:solidFill>
                <a:latin typeface="Tajawal" panose="00000500000000000000" pitchFamily="2" charset="-78"/>
                <a:ea typeface="Segoe UI" pitchFamily="34" charset="-122"/>
                <a:cs typeface="Tajawal" panose="00000500000000000000" pitchFamily="2" charset="-78"/>
              </a:rPr>
              <a:t>.</a:t>
            </a:r>
            <a:endParaRPr lang="en-US" sz="1400" b="1" dirty="0">
              <a:latin typeface="Tajawal" panose="00000500000000000000" pitchFamily="2" charset="-78"/>
              <a:cs typeface="Tajawal" panose="00000500000000000000" pitchFamily="2" charset="-78"/>
            </a:endParaRPr>
          </a:p>
        </p:txBody>
      </p:sp>
      <p:sp>
        <p:nvSpPr>
          <p:cNvPr id="11" name="Text 4"/>
          <p:cNvSpPr/>
          <p:nvPr/>
        </p:nvSpPr>
        <p:spPr>
          <a:xfrm>
            <a:off x="4360590" y="3631258"/>
            <a:ext cx="4069035" cy="200025"/>
          </a:xfrm>
          <a:prstGeom prst="rect">
            <a:avLst/>
          </a:prstGeom>
          <a:noFill/>
          <a:ln/>
        </p:spPr>
        <p:txBody>
          <a:bodyPr wrap="square" lIns="0" tIns="0" rIns="0" bIns="0" rtlCol="0" anchor="ctr"/>
          <a:lstStyle/>
          <a:p>
            <a:pPr algn="r" rtl="1"/>
            <a:r>
              <a:rPr lang="en-US" sz="1400" b="1" dirty="0">
                <a:solidFill>
                  <a:srgbClr val="000000"/>
                </a:solidFill>
                <a:latin typeface="Tajawal" panose="00000500000000000000" pitchFamily="2" charset="-78"/>
                <a:ea typeface="Segoe UI" pitchFamily="34" charset="-122"/>
                <a:cs typeface="Tajawal" panose="00000500000000000000" pitchFamily="2" charset="-78"/>
              </a:rPr>
              <a:t>رئيس مجلس الإدارة</a:t>
            </a:r>
            <a:endParaRPr lang="en-US" sz="1400" dirty="0">
              <a:latin typeface="Tajawal" panose="00000500000000000000" pitchFamily="2" charset="-78"/>
              <a:cs typeface="Tajawal" panose="00000500000000000000" pitchFamily="2" charset="-78"/>
            </a:endParaRPr>
          </a:p>
        </p:txBody>
      </p:sp>
      <p:sp>
        <p:nvSpPr>
          <p:cNvPr id="12" name="Text 5"/>
          <p:cNvSpPr/>
          <p:nvPr/>
        </p:nvSpPr>
        <p:spPr>
          <a:xfrm>
            <a:off x="4350544" y="3879335"/>
            <a:ext cx="4069035" cy="200025"/>
          </a:xfrm>
          <a:prstGeom prst="rect">
            <a:avLst/>
          </a:prstGeom>
          <a:noFill/>
          <a:ln/>
        </p:spPr>
        <p:txBody>
          <a:bodyPr wrap="square" lIns="0" tIns="0" rIns="0" bIns="0" rtlCol="0" anchor="ctr"/>
          <a:lstStyle/>
          <a:p>
            <a:pPr algn="r" rtl="1"/>
            <a:r>
              <a:rPr lang="en-US" sz="1100" dirty="0">
                <a:solidFill>
                  <a:srgbClr val="3B82F6"/>
                </a:solidFill>
                <a:latin typeface="Tajawal" panose="00000500000000000000" pitchFamily="2" charset="-78"/>
                <a:ea typeface="Segoe UI" pitchFamily="34" charset="-122"/>
                <a:cs typeface="Tajawal" panose="00000500000000000000" pitchFamily="2" charset="-78"/>
              </a:rPr>
              <a:t>سلطان بن علي </a:t>
            </a:r>
            <a:r>
              <a:rPr lang="ar-SA" sz="1100" dirty="0">
                <a:solidFill>
                  <a:srgbClr val="3B82F6"/>
                </a:solidFill>
                <a:latin typeface="Tajawal" panose="00000500000000000000" pitchFamily="2" charset="-78"/>
                <a:ea typeface="Segoe UI" pitchFamily="34" charset="-122"/>
                <a:cs typeface="Tajawal" panose="00000500000000000000" pitchFamily="2" charset="-78"/>
              </a:rPr>
              <a:t>آل مجري</a:t>
            </a:r>
            <a:endParaRPr lang="en-US" sz="1100" dirty="0">
              <a:latin typeface="Tajawal" panose="00000500000000000000" pitchFamily="2" charset="-78"/>
              <a:cs typeface="Tajawal" panose="00000500000000000000" pitchFamily="2" charset="-78"/>
            </a:endParaRPr>
          </a:p>
        </p:txBody>
      </p:sp>
      <p:sp>
        <p:nvSpPr>
          <p:cNvPr id="13" name="Text 6"/>
          <p:cNvSpPr/>
          <p:nvPr/>
        </p:nvSpPr>
        <p:spPr>
          <a:xfrm>
            <a:off x="5200650" y="4786313"/>
            <a:ext cx="3371850" cy="142875"/>
          </a:xfrm>
          <a:prstGeom prst="rect">
            <a:avLst/>
          </a:prstGeom>
          <a:noFill/>
          <a:ln/>
        </p:spPr>
        <p:txBody>
          <a:bodyPr wrap="square" lIns="0" tIns="0" rIns="0" bIns="0" rtlCol="0" anchor="ctr"/>
          <a:lstStyle/>
          <a:p>
            <a:r>
              <a:rPr lang="en-US" sz="675" dirty="0">
                <a:solidFill>
                  <a:srgbClr val="999999"/>
                </a:solidFill>
                <a:latin typeface="Segoe UI" pitchFamily="34" charset="0"/>
                <a:ea typeface="Segoe UI" pitchFamily="34" charset="-122"/>
                <a:cs typeface="Segoe UI" pitchFamily="34" charset="-120"/>
              </a:rPr>
              <a:t>جمعية اجتياز التعليمية | جدة - منطقة مكة المكرمة | رقم الترخيص: 1000583700</a:t>
            </a:r>
            <a:endParaRPr lang="en-US" sz="675" dirty="0"/>
          </a:p>
        </p:txBody>
      </p:sp>
      <p:sp>
        <p:nvSpPr>
          <p:cNvPr id="14" name="Text 7"/>
          <p:cNvSpPr/>
          <p:nvPr/>
        </p:nvSpPr>
        <p:spPr>
          <a:xfrm>
            <a:off x="571501" y="4786313"/>
            <a:ext cx="135731" cy="142875"/>
          </a:xfrm>
          <a:prstGeom prst="rect">
            <a:avLst/>
          </a:prstGeom>
          <a:noFill/>
          <a:ln/>
        </p:spPr>
        <p:txBody>
          <a:bodyPr wrap="square" lIns="0" tIns="0" rIns="0" bIns="0" rtlCol="0" anchor="ctr"/>
          <a:lstStyle/>
          <a:p>
            <a:r>
              <a:rPr lang="en-US" sz="675" dirty="0">
                <a:solidFill>
                  <a:srgbClr val="999999"/>
                </a:solidFill>
                <a:latin typeface="Segoe UI" pitchFamily="34" charset="0"/>
                <a:ea typeface="Segoe UI" pitchFamily="34" charset="-122"/>
                <a:cs typeface="Segoe UI" pitchFamily="34" charset="-120"/>
              </a:rPr>
              <a:t>04</a:t>
            </a:r>
            <a:endParaRPr lang="en-US" sz="675" dirty="0"/>
          </a:p>
        </p:txBody>
      </p:sp>
      <p:pic>
        <p:nvPicPr>
          <p:cNvPr id="15" name="صورة 14">
            <a:extLst>
              <a:ext uri="{FF2B5EF4-FFF2-40B4-BE49-F238E27FC236}">
                <a16:creationId xmlns:a16="http://schemas.microsoft.com/office/drawing/2014/main" id="{ECAD16E8-D00D-5F0A-C180-D7E192D8E9BA}"/>
              </a:ext>
            </a:extLst>
          </p:cNvPr>
          <p:cNvPicPr>
            <a:picLocks noChangeAspect="1"/>
          </p:cNvPicPr>
          <p:nvPr/>
        </p:nvPicPr>
        <p:blipFill>
          <a:blip r:embed="rId7"/>
          <a:stretch>
            <a:fillRect/>
          </a:stretch>
        </p:blipFill>
        <p:spPr>
          <a:xfrm>
            <a:off x="-401205" y="-508688"/>
            <a:ext cx="1627773" cy="154851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5143500"/>
          </a:xfrm>
          <a:custGeom>
            <a:avLst/>
            <a:gdLst/>
            <a:ahLst/>
            <a:cxnLst/>
            <a:rect l="l" t="t" r="r" b="b"/>
            <a:pathLst>
              <a:path w="9144000" h="5143500">
                <a:moveTo>
                  <a:pt x="0" y="0"/>
                </a:moveTo>
                <a:lnTo>
                  <a:pt x="9144000" y="0"/>
                </a:lnTo>
                <a:lnTo>
                  <a:pt x="9144000" y="5143500"/>
                </a:lnTo>
                <a:lnTo>
                  <a:pt x="0" y="5143500"/>
                </a:lnTo>
                <a:lnTo>
                  <a:pt x="0" y="0"/>
                </a:lnTo>
                <a:close/>
              </a:path>
            </a:pathLst>
          </a:custGeom>
          <a:blipFill>
            <a:blip r:embed="rId2"/>
            <a:stretch>
              <a:fillRect/>
            </a:stretch>
          </a:blipFill>
        </p:spPr>
        <p:txBody>
          <a:bodyPr/>
          <a:lstStyle/>
          <a:p>
            <a:endParaRPr lang="ar-SA"/>
          </a:p>
        </p:txBody>
      </p:sp>
      <p:sp>
        <p:nvSpPr>
          <p:cNvPr id="3" name="Freeform 3"/>
          <p:cNvSpPr/>
          <p:nvPr/>
        </p:nvSpPr>
        <p:spPr>
          <a:xfrm>
            <a:off x="0" y="0"/>
            <a:ext cx="1419225" cy="1181100"/>
          </a:xfrm>
          <a:custGeom>
            <a:avLst/>
            <a:gdLst/>
            <a:ahLst/>
            <a:cxnLst/>
            <a:rect l="l" t="t" r="r" b="b"/>
            <a:pathLst>
              <a:path w="1419225" h="1181100">
                <a:moveTo>
                  <a:pt x="0" y="0"/>
                </a:moveTo>
                <a:lnTo>
                  <a:pt x="1419225" y="0"/>
                </a:lnTo>
                <a:lnTo>
                  <a:pt x="1419225" y="1181100"/>
                </a:lnTo>
                <a:lnTo>
                  <a:pt x="0" y="1181100"/>
                </a:lnTo>
                <a:lnTo>
                  <a:pt x="0" y="0"/>
                </a:lnTo>
                <a:close/>
              </a:path>
            </a:pathLst>
          </a:custGeom>
          <a:blipFill>
            <a:blip r:embed="rId3"/>
            <a:stretch>
              <a:fillRect/>
            </a:stretch>
          </a:blipFill>
        </p:spPr>
        <p:txBody>
          <a:bodyPr/>
          <a:lstStyle/>
          <a:p>
            <a:endParaRPr lang="ar-SA"/>
          </a:p>
        </p:txBody>
      </p:sp>
      <p:sp>
        <p:nvSpPr>
          <p:cNvPr id="4" name="Freeform 4"/>
          <p:cNvSpPr/>
          <p:nvPr/>
        </p:nvSpPr>
        <p:spPr>
          <a:xfrm>
            <a:off x="8162925" y="209550"/>
            <a:ext cx="657225" cy="647700"/>
          </a:xfrm>
          <a:custGeom>
            <a:avLst/>
            <a:gdLst/>
            <a:ahLst/>
            <a:cxnLst/>
            <a:rect l="l" t="t" r="r" b="b"/>
            <a:pathLst>
              <a:path w="657225" h="647700">
                <a:moveTo>
                  <a:pt x="0" y="0"/>
                </a:moveTo>
                <a:lnTo>
                  <a:pt x="657225" y="0"/>
                </a:lnTo>
                <a:lnTo>
                  <a:pt x="657225" y="647700"/>
                </a:lnTo>
                <a:lnTo>
                  <a:pt x="0" y="647700"/>
                </a:lnTo>
                <a:lnTo>
                  <a:pt x="0" y="0"/>
                </a:lnTo>
                <a:close/>
              </a:path>
            </a:pathLst>
          </a:custGeom>
          <a:blipFill>
            <a:blip r:embed="rId4"/>
            <a:stretch>
              <a:fillRect/>
            </a:stretch>
          </a:blipFill>
        </p:spPr>
        <p:txBody>
          <a:bodyPr/>
          <a:lstStyle/>
          <a:p>
            <a:endParaRPr lang="ar-SA"/>
          </a:p>
        </p:txBody>
      </p:sp>
      <p:sp>
        <p:nvSpPr>
          <p:cNvPr id="5" name="TextBox 5"/>
          <p:cNvSpPr txBox="1"/>
          <p:nvPr/>
        </p:nvSpPr>
        <p:spPr>
          <a:xfrm>
            <a:off x="1051560" y="2034096"/>
            <a:ext cx="7040880" cy="704680"/>
          </a:xfrm>
          <a:prstGeom prst="rect">
            <a:avLst/>
          </a:prstGeom>
        </p:spPr>
        <p:txBody>
          <a:bodyPr lIns="0" tIns="0" rIns="0" bIns="0" rtlCol="0" anchor="t">
            <a:spAutoFit/>
          </a:bodyPr>
          <a:lstStyle/>
          <a:p>
            <a:pPr algn="ctr" rtl="1">
              <a:lnSpc>
                <a:spcPts val="2775"/>
              </a:lnSpc>
            </a:pPr>
            <a:r>
              <a:rPr lang="ar-EG" sz="1982" b="1" dirty="0">
                <a:solidFill>
                  <a:srgbClr val="4E336B"/>
                </a:solidFill>
                <a:latin typeface="Tajawal" panose="00000500000000000000" pitchFamily="2" charset="-78"/>
                <a:ea typeface="Open Sans Bold"/>
                <a:cs typeface="Tajawal" panose="00000500000000000000" pitchFamily="2" charset="-78"/>
                <a:sym typeface="Open Sans Bold"/>
                <a:rtl/>
              </a:rPr>
              <a:t>في عام </a:t>
            </a:r>
            <a:r>
              <a:rPr lang="en-US" sz="1982" b="1" dirty="0">
                <a:solidFill>
                  <a:srgbClr val="4E336B"/>
                </a:solidFill>
                <a:latin typeface="Tajawal" panose="00000500000000000000" pitchFamily="2" charset="-78"/>
                <a:ea typeface="Open Sans Bold"/>
                <a:cs typeface="Tajawal" panose="00000500000000000000" pitchFamily="2" charset="-78"/>
                <a:sym typeface="Open Sans Bold"/>
              </a:rPr>
              <a:t>2025</a:t>
            </a:r>
            <a:r>
              <a:rPr lang="ar-EG" sz="1982" b="1" dirty="0">
                <a:solidFill>
                  <a:srgbClr val="4E336B"/>
                </a:solidFill>
                <a:latin typeface="Tajawal" panose="00000500000000000000" pitchFamily="2" charset="-78"/>
                <a:ea typeface="Open Sans Bold"/>
                <a:cs typeface="Tajawal" panose="00000500000000000000" pitchFamily="2" charset="-78"/>
                <a:sym typeface="Open Sans Bold"/>
                <a:rtl/>
              </a:rPr>
              <a:t>، بنينا الأساس المؤسسي الصلب. وفي </a:t>
            </a:r>
            <a:r>
              <a:rPr lang="en-US" sz="1982" b="1" dirty="0">
                <a:solidFill>
                  <a:srgbClr val="4E336B"/>
                </a:solidFill>
                <a:latin typeface="Tajawal" panose="00000500000000000000" pitchFamily="2" charset="-78"/>
                <a:ea typeface="Open Sans Bold"/>
                <a:cs typeface="Tajawal" panose="00000500000000000000" pitchFamily="2" charset="-78"/>
                <a:sym typeface="Open Sans Bold"/>
              </a:rPr>
              <a:t>2026</a:t>
            </a:r>
            <a:r>
              <a:rPr lang="ar-EG" sz="1982" b="1" dirty="0">
                <a:solidFill>
                  <a:srgbClr val="4E336B"/>
                </a:solidFill>
                <a:latin typeface="Tajawal" panose="00000500000000000000" pitchFamily="2" charset="-78"/>
                <a:ea typeface="Open Sans Bold"/>
                <a:cs typeface="Tajawal" panose="00000500000000000000" pitchFamily="2" charset="-78"/>
                <a:sym typeface="Open Sans Bold"/>
                <a:rtl/>
              </a:rPr>
              <a:t>، ننطلق لنبني مستقبل أبنائنا الأيتام والطلاب الأشد حاجة.</a:t>
            </a:r>
          </a:p>
        </p:txBody>
      </p:sp>
      <p:sp>
        <p:nvSpPr>
          <p:cNvPr id="6" name="TextBox 6"/>
          <p:cNvSpPr txBox="1"/>
          <p:nvPr/>
        </p:nvSpPr>
        <p:spPr>
          <a:xfrm>
            <a:off x="1051560" y="4117899"/>
            <a:ext cx="1956816" cy="223459"/>
          </a:xfrm>
          <a:prstGeom prst="rect">
            <a:avLst/>
          </a:prstGeom>
        </p:spPr>
        <p:txBody>
          <a:bodyPr lIns="0" tIns="0" rIns="0" bIns="0" rtlCol="0" anchor="t">
            <a:spAutoFit/>
          </a:bodyPr>
          <a:lstStyle/>
          <a:p>
            <a:pPr algn="ctr" rtl="1">
              <a:lnSpc>
                <a:spcPts val="1832"/>
              </a:lnSpc>
            </a:pPr>
            <a:r>
              <a:rPr lang="ar-EG" sz="1308" b="1" dirty="0">
                <a:solidFill>
                  <a:srgbClr val="4E336B"/>
                </a:solidFill>
                <a:latin typeface="Tajawal" panose="00000500000000000000" pitchFamily="2" charset="-78"/>
                <a:ea typeface="Open Sans Bold"/>
                <a:cs typeface="Tajawal" panose="00000500000000000000" pitchFamily="2" charset="-78"/>
                <a:sym typeface="Open Sans Bold"/>
                <a:rtl/>
              </a:rPr>
              <a:t>محمد بن سعيد الزهراني</a:t>
            </a:r>
          </a:p>
        </p:txBody>
      </p:sp>
      <p:sp>
        <p:nvSpPr>
          <p:cNvPr id="7" name="TextBox 7"/>
          <p:cNvSpPr txBox="1"/>
          <p:nvPr/>
        </p:nvSpPr>
        <p:spPr>
          <a:xfrm>
            <a:off x="914400" y="4387534"/>
            <a:ext cx="2231136" cy="427809"/>
          </a:xfrm>
          <a:prstGeom prst="rect">
            <a:avLst/>
          </a:prstGeom>
        </p:spPr>
        <p:txBody>
          <a:bodyPr lIns="0" tIns="0" rIns="0" bIns="0" rtlCol="0" anchor="t">
            <a:spAutoFit/>
          </a:bodyPr>
          <a:lstStyle/>
          <a:p>
            <a:pPr algn="ctr" rtl="1">
              <a:lnSpc>
                <a:spcPts val="1683"/>
              </a:lnSpc>
            </a:pPr>
            <a:r>
              <a:rPr lang="ar-EG" sz="1202" b="1" dirty="0">
                <a:solidFill>
                  <a:srgbClr val="4E336B"/>
                </a:solidFill>
                <a:latin typeface="Tajawal" panose="00000500000000000000" pitchFamily="2" charset="-78"/>
                <a:ea typeface="Open Sans Bold"/>
                <a:cs typeface="Tajawal" panose="00000500000000000000" pitchFamily="2" charset="-78"/>
                <a:sym typeface="Open Sans Bold"/>
                <a:rtl/>
              </a:rPr>
              <a:t>الرئيس التنفيذي، جمعية اجتياز التعليمية</a:t>
            </a:r>
          </a:p>
        </p:txBody>
      </p:sp>
      <p:sp>
        <p:nvSpPr>
          <p:cNvPr id="8" name="TextBox 8"/>
          <p:cNvSpPr txBox="1"/>
          <p:nvPr/>
        </p:nvSpPr>
        <p:spPr>
          <a:xfrm>
            <a:off x="8540496" y="4959260"/>
            <a:ext cx="548640" cy="107685"/>
          </a:xfrm>
          <a:prstGeom prst="rect">
            <a:avLst/>
          </a:prstGeom>
        </p:spPr>
        <p:txBody>
          <a:bodyPr lIns="0" tIns="0" rIns="0" bIns="0" rtlCol="0" anchor="t">
            <a:spAutoFit/>
          </a:bodyPr>
          <a:lstStyle/>
          <a:p>
            <a:pPr algn="ctr">
              <a:lnSpc>
                <a:spcPts val="889"/>
              </a:lnSpc>
            </a:pPr>
            <a:r>
              <a:rPr lang="en-US" sz="635" b="1">
                <a:solidFill>
                  <a:srgbClr val="4E336B"/>
                </a:solidFill>
                <a:latin typeface="Open Sans Bold"/>
                <a:ea typeface="Open Sans Bold"/>
                <a:cs typeface="Open Sans Bold"/>
                <a:sym typeface="Open Sans Bold"/>
              </a:rPr>
              <a:t>NotebookLM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55130F-9576-0449-3382-7DE9C0562D9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DAD2B9C-7BBD-870F-8913-E7285CA3C558}"/>
              </a:ext>
            </a:extLst>
          </p:cNvPr>
          <p:cNvSpPr/>
          <p:nvPr/>
        </p:nvSpPr>
        <p:spPr>
          <a:xfrm>
            <a:off x="0" y="0"/>
            <a:ext cx="9144000" cy="5143500"/>
          </a:xfrm>
          <a:custGeom>
            <a:avLst/>
            <a:gdLst/>
            <a:ahLst/>
            <a:cxnLst/>
            <a:rect l="l" t="t" r="r" b="b"/>
            <a:pathLst>
              <a:path w="9144000" h="5143500">
                <a:moveTo>
                  <a:pt x="0" y="0"/>
                </a:moveTo>
                <a:lnTo>
                  <a:pt x="9144000" y="0"/>
                </a:lnTo>
                <a:lnTo>
                  <a:pt x="9144000" y="5143500"/>
                </a:lnTo>
                <a:lnTo>
                  <a:pt x="0" y="5143500"/>
                </a:lnTo>
                <a:lnTo>
                  <a:pt x="0" y="0"/>
                </a:lnTo>
                <a:close/>
              </a:path>
            </a:pathLst>
          </a:custGeom>
          <a:blipFill>
            <a:blip r:embed="rId2"/>
            <a:stretch>
              <a:fillRect/>
            </a:stretch>
          </a:blipFill>
        </p:spPr>
        <p:txBody>
          <a:bodyPr/>
          <a:lstStyle/>
          <a:p>
            <a:endParaRPr lang="ar-SA"/>
          </a:p>
        </p:txBody>
      </p:sp>
      <p:sp>
        <p:nvSpPr>
          <p:cNvPr id="3" name="Freeform 3">
            <a:extLst>
              <a:ext uri="{FF2B5EF4-FFF2-40B4-BE49-F238E27FC236}">
                <a16:creationId xmlns:a16="http://schemas.microsoft.com/office/drawing/2014/main" id="{81179B21-B69C-7667-D081-B689EB73DD26}"/>
              </a:ext>
            </a:extLst>
          </p:cNvPr>
          <p:cNvSpPr/>
          <p:nvPr/>
        </p:nvSpPr>
        <p:spPr>
          <a:xfrm>
            <a:off x="0" y="0"/>
            <a:ext cx="1419225" cy="1181100"/>
          </a:xfrm>
          <a:custGeom>
            <a:avLst/>
            <a:gdLst/>
            <a:ahLst/>
            <a:cxnLst/>
            <a:rect l="l" t="t" r="r" b="b"/>
            <a:pathLst>
              <a:path w="1419225" h="1181100">
                <a:moveTo>
                  <a:pt x="0" y="0"/>
                </a:moveTo>
                <a:lnTo>
                  <a:pt x="1419225" y="0"/>
                </a:lnTo>
                <a:lnTo>
                  <a:pt x="1419225" y="1181100"/>
                </a:lnTo>
                <a:lnTo>
                  <a:pt x="0" y="1181100"/>
                </a:lnTo>
                <a:lnTo>
                  <a:pt x="0" y="0"/>
                </a:lnTo>
                <a:close/>
              </a:path>
            </a:pathLst>
          </a:custGeom>
          <a:blipFill>
            <a:blip r:embed="rId3"/>
            <a:stretch>
              <a:fillRect/>
            </a:stretch>
          </a:blipFill>
        </p:spPr>
        <p:txBody>
          <a:bodyPr/>
          <a:lstStyle/>
          <a:p>
            <a:endParaRPr lang="ar-SA"/>
          </a:p>
        </p:txBody>
      </p:sp>
      <p:sp>
        <p:nvSpPr>
          <p:cNvPr id="4" name="Freeform 4">
            <a:extLst>
              <a:ext uri="{FF2B5EF4-FFF2-40B4-BE49-F238E27FC236}">
                <a16:creationId xmlns:a16="http://schemas.microsoft.com/office/drawing/2014/main" id="{B10ED53E-6189-9A17-9D4A-831204FE14C4}"/>
              </a:ext>
            </a:extLst>
          </p:cNvPr>
          <p:cNvSpPr/>
          <p:nvPr/>
        </p:nvSpPr>
        <p:spPr>
          <a:xfrm>
            <a:off x="8162925" y="209550"/>
            <a:ext cx="657225" cy="647700"/>
          </a:xfrm>
          <a:custGeom>
            <a:avLst/>
            <a:gdLst/>
            <a:ahLst/>
            <a:cxnLst/>
            <a:rect l="l" t="t" r="r" b="b"/>
            <a:pathLst>
              <a:path w="657225" h="647700">
                <a:moveTo>
                  <a:pt x="0" y="0"/>
                </a:moveTo>
                <a:lnTo>
                  <a:pt x="657225" y="0"/>
                </a:lnTo>
                <a:lnTo>
                  <a:pt x="657225" y="647700"/>
                </a:lnTo>
                <a:lnTo>
                  <a:pt x="0" y="647700"/>
                </a:lnTo>
                <a:lnTo>
                  <a:pt x="0" y="0"/>
                </a:lnTo>
                <a:close/>
              </a:path>
            </a:pathLst>
          </a:custGeom>
          <a:blipFill>
            <a:blip r:embed="rId4"/>
            <a:stretch>
              <a:fillRect/>
            </a:stretch>
          </a:blipFill>
        </p:spPr>
        <p:txBody>
          <a:bodyPr/>
          <a:lstStyle/>
          <a:p>
            <a:endParaRPr lang="ar-SA"/>
          </a:p>
        </p:txBody>
      </p:sp>
      <p:sp>
        <p:nvSpPr>
          <p:cNvPr id="5" name="TextBox 5">
            <a:extLst>
              <a:ext uri="{FF2B5EF4-FFF2-40B4-BE49-F238E27FC236}">
                <a16:creationId xmlns:a16="http://schemas.microsoft.com/office/drawing/2014/main" id="{7CE6EC12-4560-285C-561C-D41FA5B70307}"/>
              </a:ext>
            </a:extLst>
          </p:cNvPr>
          <p:cNvSpPr txBox="1"/>
          <p:nvPr/>
        </p:nvSpPr>
        <p:spPr>
          <a:xfrm>
            <a:off x="1419225" y="574856"/>
            <a:ext cx="7040880" cy="345607"/>
          </a:xfrm>
          <a:prstGeom prst="rect">
            <a:avLst/>
          </a:prstGeom>
        </p:spPr>
        <p:txBody>
          <a:bodyPr lIns="0" tIns="0" rIns="0" bIns="0" rtlCol="0" anchor="t">
            <a:spAutoFit/>
          </a:bodyPr>
          <a:lstStyle/>
          <a:p>
            <a:pPr algn="ctr" rtl="1">
              <a:lnSpc>
                <a:spcPts val="2775"/>
              </a:lnSpc>
            </a:pPr>
            <a:r>
              <a:rPr lang="ar-SA" sz="1982" b="1" dirty="0">
                <a:solidFill>
                  <a:srgbClr val="4E336B"/>
                </a:solidFill>
                <a:latin typeface="Tajawal" panose="00000500000000000000" pitchFamily="2" charset="-78"/>
                <a:ea typeface="Open Sans Bold"/>
                <a:cs typeface="Tajawal" panose="00000500000000000000" pitchFamily="2" charset="-78"/>
                <a:sym typeface="Open Sans Bold"/>
                <a:rtl/>
              </a:rPr>
              <a:t>خدمات الجمعية منطقة مكة المكة  </a:t>
            </a:r>
            <a:endParaRPr lang="ar-EG" sz="1982" b="1" dirty="0">
              <a:solidFill>
                <a:srgbClr val="4E336B"/>
              </a:solidFill>
              <a:latin typeface="Tajawal" panose="00000500000000000000" pitchFamily="2" charset="-78"/>
              <a:ea typeface="Open Sans Bold"/>
              <a:cs typeface="Tajawal" panose="00000500000000000000" pitchFamily="2" charset="-78"/>
              <a:sym typeface="Open Sans Bold"/>
              <a:rtl/>
            </a:endParaRPr>
          </a:p>
        </p:txBody>
      </p:sp>
      <p:sp>
        <p:nvSpPr>
          <p:cNvPr id="8" name="TextBox 8">
            <a:extLst>
              <a:ext uri="{FF2B5EF4-FFF2-40B4-BE49-F238E27FC236}">
                <a16:creationId xmlns:a16="http://schemas.microsoft.com/office/drawing/2014/main" id="{06C181FF-19C4-0BF2-C316-2FE4448E6F2C}"/>
              </a:ext>
            </a:extLst>
          </p:cNvPr>
          <p:cNvSpPr txBox="1"/>
          <p:nvPr/>
        </p:nvSpPr>
        <p:spPr>
          <a:xfrm>
            <a:off x="8540496" y="4959260"/>
            <a:ext cx="548640" cy="107685"/>
          </a:xfrm>
          <a:prstGeom prst="rect">
            <a:avLst/>
          </a:prstGeom>
        </p:spPr>
        <p:txBody>
          <a:bodyPr lIns="0" tIns="0" rIns="0" bIns="0" rtlCol="0" anchor="t">
            <a:spAutoFit/>
          </a:bodyPr>
          <a:lstStyle/>
          <a:p>
            <a:pPr algn="ctr">
              <a:lnSpc>
                <a:spcPts val="889"/>
              </a:lnSpc>
            </a:pPr>
            <a:r>
              <a:rPr lang="en-US" sz="635" b="1">
                <a:solidFill>
                  <a:srgbClr val="4E336B"/>
                </a:solidFill>
                <a:latin typeface="Open Sans Bold"/>
                <a:ea typeface="Open Sans Bold"/>
                <a:cs typeface="Open Sans Bold"/>
                <a:sym typeface="Open Sans Bold"/>
              </a:rPr>
              <a:t>NotebookLM</a:t>
            </a:r>
          </a:p>
        </p:txBody>
      </p:sp>
      <p:pic>
        <p:nvPicPr>
          <p:cNvPr id="10" name="صورة 9">
            <a:extLst>
              <a:ext uri="{FF2B5EF4-FFF2-40B4-BE49-F238E27FC236}">
                <a16:creationId xmlns:a16="http://schemas.microsoft.com/office/drawing/2014/main" id="{E97A3D44-B108-3412-084F-E9A97EAA091D}"/>
              </a:ext>
            </a:extLst>
          </p:cNvPr>
          <p:cNvPicPr>
            <a:picLocks noChangeAspect="1"/>
          </p:cNvPicPr>
          <p:nvPr/>
        </p:nvPicPr>
        <p:blipFill>
          <a:blip r:embed="rId5"/>
          <a:stretch>
            <a:fillRect/>
          </a:stretch>
        </p:blipFill>
        <p:spPr>
          <a:xfrm>
            <a:off x="3042586" y="1221374"/>
            <a:ext cx="3794157" cy="334727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681962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228600" cy="5143500"/>
          </a:xfrm>
          <a:prstGeom prst="rect">
            <a:avLst/>
          </a:prstGeom>
          <a:solidFill>
            <a:srgbClr val="2D3180"/>
          </a:solidFill>
          <a:ln w="12700">
            <a:solidFill>
              <a:srgbClr val="2D3180"/>
            </a:solidFill>
            <a:prstDash val="solid"/>
          </a:ln>
        </p:spPr>
        <p:txBody>
          <a:bodyPr/>
          <a:lstStyle/>
          <a:p>
            <a:endParaRPr lang="ar-SA"/>
          </a:p>
        </p:txBody>
      </p:sp>
      <p:sp>
        <p:nvSpPr>
          <p:cNvPr id="3" name="Shape 1"/>
          <p:cNvSpPr/>
          <p:nvPr/>
        </p:nvSpPr>
        <p:spPr>
          <a:xfrm>
            <a:off x="0" y="0"/>
            <a:ext cx="9144000" cy="914400"/>
          </a:xfrm>
          <a:prstGeom prst="rect">
            <a:avLst/>
          </a:prstGeom>
          <a:solidFill>
            <a:srgbClr val="2D3180"/>
          </a:solidFill>
          <a:ln w="12700">
            <a:solidFill>
              <a:srgbClr val="2D3180"/>
            </a:solidFill>
            <a:prstDash val="solid"/>
          </a:ln>
        </p:spPr>
        <p:txBody>
          <a:bodyPr/>
          <a:lstStyle/>
          <a:p>
            <a:endParaRPr lang="ar-SA"/>
          </a:p>
        </p:txBody>
      </p:sp>
      <p:sp>
        <p:nvSpPr>
          <p:cNvPr id="4" name="Text 2"/>
          <p:cNvSpPr/>
          <p:nvPr/>
        </p:nvSpPr>
        <p:spPr>
          <a:xfrm>
            <a:off x="365760" y="91440"/>
            <a:ext cx="7772400" cy="731520"/>
          </a:xfrm>
          <a:prstGeom prst="rect">
            <a:avLst/>
          </a:prstGeom>
          <a:noFill/>
          <a:ln/>
        </p:spPr>
        <p:txBody>
          <a:bodyPr wrap="square" rtlCol="0" anchor="ctr"/>
          <a:lstStyle/>
          <a:p>
            <a:pPr marL="0" indent="0" algn="r" rtl="1">
              <a:buNone/>
            </a:pPr>
            <a:r>
              <a:rPr lang="en-US" sz="2800" b="1" dirty="0">
                <a:solidFill>
                  <a:srgbClr val="FFFFFF"/>
                </a:solidFill>
                <a:latin typeface="Tajawal" panose="00000500000000000000" pitchFamily="2" charset="-78"/>
                <a:ea typeface="Arial" pitchFamily="34" charset="-122"/>
                <a:cs typeface="Tajawal" panose="00000500000000000000" pitchFamily="2" charset="-78"/>
              </a:rPr>
              <a:t>الملخص التنفيذي</a:t>
            </a:r>
            <a:endParaRPr lang="en-US" sz="2800" dirty="0">
              <a:latin typeface="Tajawal" panose="00000500000000000000" pitchFamily="2" charset="-78"/>
              <a:cs typeface="Tajawal" panose="00000500000000000000" pitchFamily="2" charset="-78"/>
            </a:endParaRPr>
          </a:p>
        </p:txBody>
      </p:sp>
      <p:pic>
        <p:nvPicPr>
          <p:cNvPr id="5" name="Image 0" descr="preencoded.png"/>
          <p:cNvPicPr>
            <a:picLocks noChangeAspect="1"/>
          </p:cNvPicPr>
          <p:nvPr/>
        </p:nvPicPr>
        <p:blipFill>
          <a:blip r:embed="rId3">
            <a:clrChange>
              <a:clrFrom>
                <a:srgbClr val="FFFFFF"/>
              </a:clrFrom>
              <a:clrTo>
                <a:srgbClr val="FFFFFF">
                  <a:alpha val="0"/>
                </a:srgbClr>
              </a:clrTo>
            </a:clrChange>
          </a:blip>
          <a:stretch>
            <a:fillRect/>
          </a:stretch>
        </p:blipFill>
        <p:spPr>
          <a:xfrm>
            <a:off x="274320" y="4572000"/>
            <a:ext cx="1258645" cy="594360"/>
          </a:xfrm>
          <a:prstGeom prst="rect">
            <a:avLst/>
          </a:prstGeom>
        </p:spPr>
      </p:pic>
      <p:sp>
        <p:nvSpPr>
          <p:cNvPr id="6" name="Text 3"/>
          <p:cNvSpPr/>
          <p:nvPr/>
        </p:nvSpPr>
        <p:spPr>
          <a:xfrm>
            <a:off x="457200" y="1051560"/>
            <a:ext cx="8412480" cy="731520"/>
          </a:xfrm>
          <a:prstGeom prst="rect">
            <a:avLst/>
          </a:prstGeom>
          <a:noFill/>
          <a:ln/>
        </p:spPr>
        <p:txBody>
          <a:bodyPr wrap="square" rtlCol="0" anchor="ctr"/>
          <a:lstStyle/>
          <a:p>
            <a:pPr marL="0" indent="0" algn="r" rtl="1">
              <a:buNone/>
            </a:pPr>
            <a:r>
              <a:rPr lang="en-US" sz="1400" dirty="0">
                <a:solidFill>
                  <a:srgbClr val="1A1A2E"/>
                </a:solidFill>
                <a:latin typeface="Tajawal" panose="00000500000000000000" pitchFamily="2" charset="-78"/>
                <a:ea typeface="Arial" pitchFamily="34" charset="-122"/>
                <a:cs typeface="Tajawal" panose="00000500000000000000" pitchFamily="2" charset="-78"/>
              </a:rPr>
              <a:t>شهد عام 2025م مرحلة </a:t>
            </a:r>
            <a:r>
              <a:rPr lang="en-US" sz="1400" dirty="0" err="1">
                <a:solidFill>
                  <a:srgbClr val="1A1A2E"/>
                </a:solidFill>
                <a:latin typeface="Tajawal" panose="00000500000000000000" pitchFamily="2" charset="-78"/>
                <a:ea typeface="Arial" pitchFamily="34" charset="-122"/>
                <a:cs typeface="Tajawal" panose="00000500000000000000" pitchFamily="2" charset="-78"/>
              </a:rPr>
              <a:t>نمو</a:t>
            </a:r>
            <a:r>
              <a:rPr lang="en-US" sz="1400" dirty="0">
                <a:solidFill>
                  <a:srgbClr val="1A1A2E"/>
                </a:solidFill>
                <a:latin typeface="Tajawal" panose="00000500000000000000" pitchFamily="2" charset="-78"/>
                <a:ea typeface="Arial" pitchFamily="34" charset="-122"/>
                <a:cs typeface="Tajawal" panose="00000500000000000000" pitchFamily="2" charset="-78"/>
              </a:rPr>
              <a:t> لجمعية اجتياز التعليمية، حيث ركزت على تطوير برامج تعليمية مبتكرة </a:t>
            </a:r>
            <a:r>
              <a:rPr lang="ar-SA" sz="1400" dirty="0">
                <a:solidFill>
                  <a:srgbClr val="1A1A2E"/>
                </a:solidFill>
                <a:latin typeface="Tajawal" panose="00000500000000000000" pitchFamily="2" charset="-78"/>
                <a:ea typeface="Arial" pitchFamily="34" charset="-122"/>
                <a:cs typeface="Tajawal" panose="00000500000000000000" pitchFamily="2" charset="-78"/>
              </a:rPr>
              <a:t>تساعد الطلاب الايتام والاشد حاجة و</a:t>
            </a:r>
            <a:r>
              <a:rPr lang="en-US" sz="1400" dirty="0" err="1">
                <a:solidFill>
                  <a:srgbClr val="1A1A2E"/>
                </a:solidFill>
                <a:latin typeface="Tajawal" panose="00000500000000000000" pitchFamily="2" charset="-78"/>
                <a:ea typeface="Arial" pitchFamily="34" charset="-122"/>
                <a:cs typeface="Tajawal" panose="00000500000000000000" pitchFamily="2" charset="-78"/>
              </a:rPr>
              <a:t>ترفع</a:t>
            </a:r>
            <a:r>
              <a:rPr lang="en-US" sz="1400" dirty="0">
                <a:solidFill>
                  <a:srgbClr val="1A1A2E"/>
                </a:solidFill>
                <a:latin typeface="Tajawal" panose="00000500000000000000" pitchFamily="2" charset="-78"/>
                <a:ea typeface="Arial" pitchFamily="34" charset="-122"/>
                <a:cs typeface="Tajawal" panose="00000500000000000000" pitchFamily="2" charset="-78"/>
              </a:rPr>
              <a:t> جودة التحصيل العلمي وتنمّي القدرات التعليمية </a:t>
            </a:r>
            <a:r>
              <a:rPr lang="ar-SA" sz="1400" dirty="0">
                <a:solidFill>
                  <a:srgbClr val="1A1A2E"/>
                </a:solidFill>
                <a:latin typeface="Tajawal" panose="00000500000000000000" pitchFamily="2" charset="-78"/>
                <a:ea typeface="Arial" pitchFamily="34" charset="-122"/>
                <a:cs typeface="Tajawal" panose="00000500000000000000" pitchFamily="2" charset="-78"/>
              </a:rPr>
              <a:t>لديهم </a:t>
            </a:r>
            <a:r>
              <a:rPr lang="en-US" sz="1400" dirty="0">
                <a:solidFill>
                  <a:srgbClr val="1A1A2E"/>
                </a:solidFill>
                <a:latin typeface="Tajawal" panose="00000500000000000000" pitchFamily="2" charset="-78"/>
                <a:ea typeface="Arial" pitchFamily="34" charset="-122"/>
                <a:cs typeface="Tajawal" panose="00000500000000000000" pitchFamily="2" charset="-78"/>
              </a:rPr>
              <a:t>.</a:t>
            </a:r>
            <a:endParaRPr lang="en-US" sz="1400" dirty="0">
              <a:latin typeface="Tajawal" panose="00000500000000000000" pitchFamily="2" charset="-78"/>
              <a:cs typeface="Tajawal" panose="00000500000000000000" pitchFamily="2" charset="-78"/>
            </a:endParaRPr>
          </a:p>
        </p:txBody>
      </p:sp>
      <p:sp>
        <p:nvSpPr>
          <p:cNvPr id="7" name="Shape 4"/>
          <p:cNvSpPr/>
          <p:nvPr/>
        </p:nvSpPr>
        <p:spPr>
          <a:xfrm>
            <a:off x="4663440" y="1920240"/>
            <a:ext cx="4114800" cy="1143000"/>
          </a:xfrm>
          <a:prstGeom prst="rect">
            <a:avLst/>
          </a:prstGeom>
          <a:solidFill>
            <a:srgbClr val="E8EAF6"/>
          </a:solidFill>
          <a:ln w="12700">
            <a:solidFill>
              <a:srgbClr val="E8EAF6"/>
            </a:solidFill>
            <a:prstDash val="solid"/>
          </a:ln>
          <a:effectLst>
            <a:outerShdw blurRad="76200" dist="25400" dir="8100000" algn="bl" rotWithShape="0">
              <a:srgbClr val="000000">
                <a:alpha val="8000"/>
              </a:srgbClr>
            </a:outerShdw>
          </a:effectLst>
        </p:spPr>
        <p:txBody>
          <a:bodyPr/>
          <a:lstStyle/>
          <a:p>
            <a:endParaRPr lang="ar-SA">
              <a:latin typeface="Tajawal" panose="00000500000000000000" pitchFamily="2" charset="-78"/>
              <a:cs typeface="Tajawal" panose="00000500000000000000" pitchFamily="2" charset="-78"/>
            </a:endParaRPr>
          </a:p>
        </p:txBody>
      </p:sp>
      <p:sp>
        <p:nvSpPr>
          <p:cNvPr id="8" name="Shape 5"/>
          <p:cNvSpPr/>
          <p:nvPr/>
        </p:nvSpPr>
        <p:spPr>
          <a:xfrm>
            <a:off x="8641080" y="1920240"/>
            <a:ext cx="137160" cy="1143000"/>
          </a:xfrm>
          <a:prstGeom prst="rect">
            <a:avLst/>
          </a:prstGeom>
          <a:solidFill>
            <a:srgbClr val="2D3180"/>
          </a:solidFill>
          <a:ln w="12700">
            <a:solidFill>
              <a:srgbClr val="2D3180"/>
            </a:solidFill>
            <a:prstDash val="solid"/>
          </a:ln>
        </p:spPr>
        <p:txBody>
          <a:bodyPr/>
          <a:lstStyle/>
          <a:p>
            <a:endParaRPr lang="ar-SA">
              <a:latin typeface="Tajawal" panose="00000500000000000000" pitchFamily="2" charset="-78"/>
              <a:cs typeface="Tajawal" panose="00000500000000000000" pitchFamily="2" charset="-78"/>
            </a:endParaRPr>
          </a:p>
        </p:txBody>
      </p:sp>
      <p:sp>
        <p:nvSpPr>
          <p:cNvPr id="9" name="Text 6"/>
          <p:cNvSpPr/>
          <p:nvPr/>
        </p:nvSpPr>
        <p:spPr>
          <a:xfrm>
            <a:off x="4800600" y="2011680"/>
            <a:ext cx="3840480" cy="411480"/>
          </a:xfrm>
          <a:prstGeom prst="rect">
            <a:avLst/>
          </a:prstGeom>
          <a:noFill/>
          <a:ln/>
        </p:spPr>
        <p:txBody>
          <a:bodyPr wrap="square" rtlCol="0" anchor="ctr"/>
          <a:lstStyle/>
          <a:p>
            <a:pPr marL="0" indent="0" algn="r" rtl="1">
              <a:buNone/>
            </a:pPr>
            <a:r>
              <a:rPr lang="en-US" sz="1500" b="1" dirty="0">
                <a:solidFill>
                  <a:srgbClr val="2D3180"/>
                </a:solidFill>
                <a:latin typeface="Tajawal" panose="00000500000000000000" pitchFamily="2" charset="-78"/>
                <a:ea typeface="Arial" pitchFamily="34" charset="-122"/>
                <a:cs typeface="Tajawal" panose="00000500000000000000" pitchFamily="2" charset="-78"/>
              </a:rPr>
              <a:t>برامج تعليمية</a:t>
            </a:r>
            <a:endParaRPr lang="en-US" sz="1500" dirty="0">
              <a:latin typeface="Tajawal" panose="00000500000000000000" pitchFamily="2" charset="-78"/>
              <a:cs typeface="Tajawal" panose="00000500000000000000" pitchFamily="2" charset="-78"/>
            </a:endParaRPr>
          </a:p>
        </p:txBody>
      </p:sp>
      <p:sp>
        <p:nvSpPr>
          <p:cNvPr id="10" name="Text 7"/>
          <p:cNvSpPr/>
          <p:nvPr/>
        </p:nvSpPr>
        <p:spPr>
          <a:xfrm>
            <a:off x="4800600" y="2395728"/>
            <a:ext cx="3840480" cy="548640"/>
          </a:xfrm>
          <a:prstGeom prst="rect">
            <a:avLst/>
          </a:prstGeom>
          <a:noFill/>
          <a:ln/>
        </p:spPr>
        <p:txBody>
          <a:bodyPr wrap="square" rtlCol="0" anchor="ctr"/>
          <a:lstStyle/>
          <a:p>
            <a:pPr marL="0" indent="0" algn="r" rtl="1">
              <a:buNone/>
            </a:pPr>
            <a:r>
              <a:rPr lang="en-US" sz="1200" dirty="0">
                <a:solidFill>
                  <a:srgbClr val="5C5E8A"/>
                </a:solidFill>
                <a:latin typeface="Tajawal" panose="00000500000000000000" pitchFamily="2" charset="-78"/>
                <a:ea typeface="Arial" pitchFamily="34" charset="-122"/>
                <a:cs typeface="Tajawal" panose="00000500000000000000" pitchFamily="2" charset="-78"/>
              </a:rPr>
              <a:t>تنفيذ برامج ومبادرات تعليمية واجتماعية</a:t>
            </a:r>
            <a:endParaRPr lang="en-US" sz="1200" dirty="0">
              <a:latin typeface="Tajawal" panose="00000500000000000000" pitchFamily="2" charset="-78"/>
              <a:cs typeface="Tajawal" panose="00000500000000000000" pitchFamily="2" charset="-78"/>
            </a:endParaRPr>
          </a:p>
        </p:txBody>
      </p:sp>
      <p:sp>
        <p:nvSpPr>
          <p:cNvPr id="11" name="Shape 8"/>
          <p:cNvSpPr/>
          <p:nvPr/>
        </p:nvSpPr>
        <p:spPr>
          <a:xfrm>
            <a:off x="365760" y="1920240"/>
            <a:ext cx="4114800" cy="1143000"/>
          </a:xfrm>
          <a:prstGeom prst="rect">
            <a:avLst/>
          </a:prstGeom>
          <a:solidFill>
            <a:srgbClr val="E8EAF6"/>
          </a:solidFill>
          <a:ln w="12700">
            <a:solidFill>
              <a:srgbClr val="E8EAF6"/>
            </a:solidFill>
            <a:prstDash val="solid"/>
          </a:ln>
          <a:effectLst>
            <a:outerShdw blurRad="76200" dist="25400" dir="8100000" algn="bl" rotWithShape="0">
              <a:srgbClr val="000000">
                <a:alpha val="8000"/>
              </a:srgbClr>
            </a:outerShdw>
          </a:effectLst>
        </p:spPr>
        <p:txBody>
          <a:bodyPr/>
          <a:lstStyle/>
          <a:p>
            <a:endParaRPr lang="ar-SA"/>
          </a:p>
        </p:txBody>
      </p:sp>
      <p:sp>
        <p:nvSpPr>
          <p:cNvPr id="12" name="Shape 9"/>
          <p:cNvSpPr/>
          <p:nvPr/>
        </p:nvSpPr>
        <p:spPr>
          <a:xfrm>
            <a:off x="365760" y="1920240"/>
            <a:ext cx="137160" cy="1143000"/>
          </a:xfrm>
          <a:prstGeom prst="rect">
            <a:avLst/>
          </a:prstGeom>
          <a:solidFill>
            <a:srgbClr val="7B68C8"/>
          </a:solidFill>
          <a:ln w="12700">
            <a:solidFill>
              <a:srgbClr val="7B68C8"/>
            </a:solidFill>
            <a:prstDash val="solid"/>
          </a:ln>
        </p:spPr>
        <p:txBody>
          <a:bodyPr/>
          <a:lstStyle/>
          <a:p>
            <a:endParaRPr lang="ar-SA"/>
          </a:p>
        </p:txBody>
      </p:sp>
      <p:sp>
        <p:nvSpPr>
          <p:cNvPr id="13" name="Text 10"/>
          <p:cNvSpPr/>
          <p:nvPr/>
        </p:nvSpPr>
        <p:spPr>
          <a:xfrm>
            <a:off x="502920" y="2011680"/>
            <a:ext cx="3840480" cy="411480"/>
          </a:xfrm>
          <a:prstGeom prst="rect">
            <a:avLst/>
          </a:prstGeom>
          <a:noFill/>
          <a:ln/>
        </p:spPr>
        <p:txBody>
          <a:bodyPr wrap="square" rtlCol="0" anchor="ctr"/>
          <a:lstStyle/>
          <a:p>
            <a:pPr marL="0" indent="0" algn="r" rtl="1">
              <a:buNone/>
            </a:pPr>
            <a:r>
              <a:rPr lang="en-US" sz="1500" b="1" dirty="0">
                <a:solidFill>
                  <a:srgbClr val="7B68C8"/>
                </a:solidFill>
                <a:latin typeface="Tajawal" panose="00000500000000000000" pitchFamily="2" charset="-78"/>
                <a:ea typeface="Arial" pitchFamily="34" charset="-122"/>
                <a:cs typeface="Tajawal" panose="00000500000000000000" pitchFamily="2" charset="-78"/>
              </a:rPr>
              <a:t>توسيع المستفيدين</a:t>
            </a:r>
            <a:endParaRPr lang="en-US" sz="1500" dirty="0">
              <a:latin typeface="Tajawal" panose="00000500000000000000" pitchFamily="2" charset="-78"/>
              <a:cs typeface="Tajawal" panose="00000500000000000000" pitchFamily="2" charset="-78"/>
            </a:endParaRPr>
          </a:p>
        </p:txBody>
      </p:sp>
      <p:sp>
        <p:nvSpPr>
          <p:cNvPr id="14" name="Text 11"/>
          <p:cNvSpPr/>
          <p:nvPr/>
        </p:nvSpPr>
        <p:spPr>
          <a:xfrm>
            <a:off x="502920" y="2395728"/>
            <a:ext cx="3840480" cy="548640"/>
          </a:xfrm>
          <a:prstGeom prst="rect">
            <a:avLst/>
          </a:prstGeom>
          <a:noFill/>
          <a:ln/>
        </p:spPr>
        <p:txBody>
          <a:bodyPr wrap="square" rtlCol="0" anchor="ctr"/>
          <a:lstStyle/>
          <a:p>
            <a:pPr marL="0" indent="0" algn="r" rtl="1">
              <a:buNone/>
            </a:pPr>
            <a:r>
              <a:rPr lang="en-US" sz="1200" dirty="0">
                <a:solidFill>
                  <a:srgbClr val="5C5E8A"/>
                </a:solidFill>
                <a:latin typeface="Tajawal" panose="00000500000000000000" pitchFamily="2" charset="-78"/>
                <a:ea typeface="Arial" pitchFamily="34" charset="-122"/>
                <a:cs typeface="Tajawal" panose="00000500000000000000" pitchFamily="2" charset="-78"/>
              </a:rPr>
              <a:t>توسيع قاعدة المستفيدين في منطقة مكة المكرمة</a:t>
            </a:r>
            <a:endParaRPr lang="en-US" sz="1200" dirty="0">
              <a:latin typeface="Tajawal" panose="00000500000000000000" pitchFamily="2" charset="-78"/>
              <a:cs typeface="Tajawal" panose="00000500000000000000" pitchFamily="2" charset="-78"/>
            </a:endParaRPr>
          </a:p>
        </p:txBody>
      </p:sp>
      <p:sp>
        <p:nvSpPr>
          <p:cNvPr id="15" name="Shape 12"/>
          <p:cNvSpPr/>
          <p:nvPr/>
        </p:nvSpPr>
        <p:spPr>
          <a:xfrm>
            <a:off x="4663440" y="3246120"/>
            <a:ext cx="4114800" cy="1143000"/>
          </a:xfrm>
          <a:prstGeom prst="rect">
            <a:avLst/>
          </a:prstGeom>
          <a:solidFill>
            <a:srgbClr val="E8EAF6"/>
          </a:solidFill>
          <a:ln w="12700">
            <a:solidFill>
              <a:srgbClr val="E8EAF6"/>
            </a:solidFill>
            <a:prstDash val="solid"/>
          </a:ln>
          <a:effectLst>
            <a:outerShdw blurRad="76200" dist="25400" dir="8100000" algn="bl" rotWithShape="0">
              <a:srgbClr val="000000">
                <a:alpha val="8000"/>
              </a:srgbClr>
            </a:outerShdw>
          </a:effectLst>
        </p:spPr>
        <p:txBody>
          <a:bodyPr/>
          <a:lstStyle/>
          <a:p>
            <a:endParaRPr lang="ar-SA">
              <a:latin typeface="Tajawal" panose="00000500000000000000" pitchFamily="2" charset="-78"/>
              <a:cs typeface="Tajawal" panose="00000500000000000000" pitchFamily="2" charset="-78"/>
            </a:endParaRPr>
          </a:p>
        </p:txBody>
      </p:sp>
      <p:sp>
        <p:nvSpPr>
          <p:cNvPr id="16" name="Shape 13"/>
          <p:cNvSpPr/>
          <p:nvPr/>
        </p:nvSpPr>
        <p:spPr>
          <a:xfrm>
            <a:off x="8641080" y="3246120"/>
            <a:ext cx="137160" cy="1143000"/>
          </a:xfrm>
          <a:prstGeom prst="rect">
            <a:avLst/>
          </a:prstGeom>
          <a:solidFill>
            <a:srgbClr val="3BBFAD"/>
          </a:solidFill>
          <a:ln w="12700">
            <a:solidFill>
              <a:srgbClr val="3BBFAD"/>
            </a:solidFill>
            <a:prstDash val="solid"/>
          </a:ln>
        </p:spPr>
        <p:txBody>
          <a:bodyPr/>
          <a:lstStyle/>
          <a:p>
            <a:endParaRPr lang="ar-SA">
              <a:latin typeface="Tajawal" panose="00000500000000000000" pitchFamily="2" charset="-78"/>
              <a:cs typeface="Tajawal" panose="00000500000000000000" pitchFamily="2" charset="-78"/>
            </a:endParaRPr>
          </a:p>
        </p:txBody>
      </p:sp>
      <p:sp>
        <p:nvSpPr>
          <p:cNvPr id="17" name="Text 14"/>
          <p:cNvSpPr/>
          <p:nvPr/>
        </p:nvSpPr>
        <p:spPr>
          <a:xfrm>
            <a:off x="4800600" y="3337560"/>
            <a:ext cx="3840480" cy="411480"/>
          </a:xfrm>
          <a:prstGeom prst="rect">
            <a:avLst/>
          </a:prstGeom>
          <a:noFill/>
          <a:ln/>
        </p:spPr>
        <p:txBody>
          <a:bodyPr wrap="square" rtlCol="0" anchor="ctr"/>
          <a:lstStyle/>
          <a:p>
            <a:pPr marL="0" indent="0" algn="r" rtl="1">
              <a:buNone/>
            </a:pPr>
            <a:r>
              <a:rPr lang="en-US" sz="1500" b="1" dirty="0">
                <a:solidFill>
                  <a:srgbClr val="3BBFAD"/>
                </a:solidFill>
                <a:latin typeface="Tajawal" panose="00000500000000000000" pitchFamily="2" charset="-78"/>
                <a:ea typeface="Arial" pitchFamily="34" charset="-122"/>
                <a:cs typeface="Tajawal" panose="00000500000000000000" pitchFamily="2" charset="-78"/>
              </a:rPr>
              <a:t>شراكات استراتيجية</a:t>
            </a:r>
            <a:endParaRPr lang="en-US" sz="1500" dirty="0">
              <a:latin typeface="Tajawal" panose="00000500000000000000" pitchFamily="2" charset="-78"/>
              <a:cs typeface="Tajawal" panose="00000500000000000000" pitchFamily="2" charset="-78"/>
            </a:endParaRPr>
          </a:p>
        </p:txBody>
      </p:sp>
      <p:sp>
        <p:nvSpPr>
          <p:cNvPr id="18" name="Text 15"/>
          <p:cNvSpPr/>
          <p:nvPr/>
        </p:nvSpPr>
        <p:spPr>
          <a:xfrm>
            <a:off x="4800600" y="3721608"/>
            <a:ext cx="3840480" cy="548640"/>
          </a:xfrm>
          <a:prstGeom prst="rect">
            <a:avLst/>
          </a:prstGeom>
          <a:noFill/>
          <a:ln/>
        </p:spPr>
        <p:txBody>
          <a:bodyPr wrap="square" rtlCol="0" anchor="ctr"/>
          <a:lstStyle/>
          <a:p>
            <a:pPr marL="0" indent="0" algn="r" rtl="1">
              <a:buNone/>
            </a:pPr>
            <a:r>
              <a:rPr lang="en-US" sz="1200" dirty="0">
                <a:solidFill>
                  <a:srgbClr val="5C5E8A"/>
                </a:solidFill>
                <a:latin typeface="Tajawal" panose="00000500000000000000" pitchFamily="2" charset="-78"/>
                <a:ea typeface="Arial" pitchFamily="34" charset="-122"/>
                <a:cs typeface="Tajawal" panose="00000500000000000000" pitchFamily="2" charset="-78"/>
              </a:rPr>
              <a:t>تعزيز الشراكات مع الجهات التعليمية والمجتمعية</a:t>
            </a:r>
            <a:endParaRPr lang="en-US" sz="1200" dirty="0">
              <a:latin typeface="Tajawal" panose="00000500000000000000" pitchFamily="2" charset="-78"/>
              <a:cs typeface="Tajawal" panose="00000500000000000000" pitchFamily="2" charset="-78"/>
            </a:endParaRPr>
          </a:p>
        </p:txBody>
      </p:sp>
      <p:sp>
        <p:nvSpPr>
          <p:cNvPr id="19" name="Shape 16"/>
          <p:cNvSpPr/>
          <p:nvPr/>
        </p:nvSpPr>
        <p:spPr>
          <a:xfrm>
            <a:off x="365760" y="3246120"/>
            <a:ext cx="4114800" cy="1143000"/>
          </a:xfrm>
          <a:prstGeom prst="rect">
            <a:avLst/>
          </a:prstGeom>
          <a:solidFill>
            <a:srgbClr val="E8EAF6"/>
          </a:solidFill>
          <a:ln w="12700">
            <a:solidFill>
              <a:srgbClr val="E8EAF6"/>
            </a:solidFill>
            <a:prstDash val="solid"/>
          </a:ln>
          <a:effectLst>
            <a:outerShdw blurRad="76200" dist="25400" dir="8100000" algn="bl" rotWithShape="0">
              <a:srgbClr val="000000">
                <a:alpha val="8000"/>
              </a:srgbClr>
            </a:outerShdw>
          </a:effectLst>
        </p:spPr>
        <p:txBody>
          <a:bodyPr/>
          <a:lstStyle/>
          <a:p>
            <a:endParaRPr lang="ar-SA"/>
          </a:p>
        </p:txBody>
      </p:sp>
      <p:sp>
        <p:nvSpPr>
          <p:cNvPr id="20" name="Shape 17"/>
          <p:cNvSpPr/>
          <p:nvPr/>
        </p:nvSpPr>
        <p:spPr>
          <a:xfrm>
            <a:off x="365760" y="3246120"/>
            <a:ext cx="137160" cy="1143000"/>
          </a:xfrm>
          <a:prstGeom prst="rect">
            <a:avLst/>
          </a:prstGeom>
          <a:solidFill>
            <a:srgbClr val="00C2A8"/>
          </a:solidFill>
          <a:ln w="12700">
            <a:solidFill>
              <a:srgbClr val="00C2A8"/>
            </a:solidFill>
            <a:prstDash val="solid"/>
          </a:ln>
        </p:spPr>
        <p:txBody>
          <a:bodyPr/>
          <a:lstStyle/>
          <a:p>
            <a:endParaRPr lang="ar-SA"/>
          </a:p>
        </p:txBody>
      </p:sp>
      <p:sp>
        <p:nvSpPr>
          <p:cNvPr id="21" name="Text 18"/>
          <p:cNvSpPr/>
          <p:nvPr/>
        </p:nvSpPr>
        <p:spPr>
          <a:xfrm>
            <a:off x="502920" y="3337560"/>
            <a:ext cx="3840480" cy="411480"/>
          </a:xfrm>
          <a:prstGeom prst="rect">
            <a:avLst/>
          </a:prstGeom>
          <a:noFill/>
          <a:ln/>
        </p:spPr>
        <p:txBody>
          <a:bodyPr wrap="square" rtlCol="0" anchor="ctr"/>
          <a:lstStyle/>
          <a:p>
            <a:pPr marL="0" indent="0" algn="r" rtl="1">
              <a:buNone/>
            </a:pPr>
            <a:r>
              <a:rPr lang="en-US" sz="1500" b="1" dirty="0">
                <a:solidFill>
                  <a:srgbClr val="00C2A8"/>
                </a:solidFill>
                <a:latin typeface="Tajawal" panose="00000500000000000000" pitchFamily="2" charset="-78"/>
                <a:ea typeface="Arial" pitchFamily="34" charset="-122"/>
                <a:cs typeface="Tajawal" panose="00000500000000000000" pitchFamily="2" charset="-78"/>
              </a:rPr>
              <a:t>الحوكمة</a:t>
            </a:r>
            <a:endParaRPr lang="en-US" sz="1500" dirty="0">
              <a:latin typeface="Tajawal" panose="00000500000000000000" pitchFamily="2" charset="-78"/>
              <a:cs typeface="Tajawal" panose="00000500000000000000" pitchFamily="2" charset="-78"/>
            </a:endParaRPr>
          </a:p>
        </p:txBody>
      </p:sp>
      <p:sp>
        <p:nvSpPr>
          <p:cNvPr id="22" name="Text 19"/>
          <p:cNvSpPr/>
          <p:nvPr/>
        </p:nvSpPr>
        <p:spPr>
          <a:xfrm>
            <a:off x="502920" y="3721608"/>
            <a:ext cx="3840480" cy="548640"/>
          </a:xfrm>
          <a:prstGeom prst="rect">
            <a:avLst/>
          </a:prstGeom>
          <a:noFill/>
          <a:ln/>
        </p:spPr>
        <p:txBody>
          <a:bodyPr wrap="square" rtlCol="0" anchor="ctr"/>
          <a:lstStyle/>
          <a:p>
            <a:pPr marL="0" indent="0" algn="r" rtl="1">
              <a:buNone/>
            </a:pPr>
            <a:r>
              <a:rPr lang="en-US" sz="1200" dirty="0">
                <a:solidFill>
                  <a:srgbClr val="5C5E8A"/>
                </a:solidFill>
                <a:latin typeface="Tajawal" panose="00000500000000000000" pitchFamily="2" charset="-78"/>
                <a:ea typeface="Arial" pitchFamily="34" charset="-122"/>
                <a:cs typeface="Tajawal" panose="00000500000000000000" pitchFamily="2" charset="-78"/>
              </a:rPr>
              <a:t>تطوير السياسات المؤسسية وتعزيز ممارسات الحوكمة</a:t>
            </a:r>
            <a:endParaRPr lang="en-US" sz="1200" dirty="0">
              <a:latin typeface="Tajawal" panose="00000500000000000000" pitchFamily="2" charset="-78"/>
              <a:cs typeface="Tajawal" panose="00000500000000000000" pitchFamily="2" charset="-78"/>
            </a:endParaRPr>
          </a:p>
        </p:txBody>
      </p:sp>
      <p:pic>
        <p:nvPicPr>
          <p:cNvPr id="24" name="صورة 23">
            <a:extLst>
              <a:ext uri="{FF2B5EF4-FFF2-40B4-BE49-F238E27FC236}">
                <a16:creationId xmlns:a16="http://schemas.microsoft.com/office/drawing/2014/main" id="{5D2A241C-F217-9451-904D-01C342E8F34C}"/>
              </a:ext>
            </a:extLst>
          </p:cNvPr>
          <p:cNvPicPr>
            <a:picLocks noChangeAspect="1"/>
          </p:cNvPicPr>
          <p:nvPr/>
        </p:nvPicPr>
        <p:blipFill>
          <a:blip r:embed="rId4"/>
          <a:stretch>
            <a:fillRect/>
          </a:stretch>
        </p:blipFill>
        <p:spPr>
          <a:xfrm>
            <a:off x="-310967" y="-382658"/>
            <a:ext cx="1627773" cy="1548518"/>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1131</TotalTime>
  <Words>1058</Words>
  <Application>Microsoft Office PowerPoint</Application>
  <PresentationFormat>عرض على الشاشة (16:9)</PresentationFormat>
  <Paragraphs>194</Paragraphs>
  <Slides>28</Slides>
  <Notes>11</Notes>
  <HiddenSlides>0</HiddenSlides>
  <MMClips>0</MMClips>
  <ScaleCrop>false</ScaleCrop>
  <HeadingPairs>
    <vt:vector size="6" baseType="variant">
      <vt:variant>
        <vt:lpstr>الخطوط المستخدمة</vt:lpstr>
      </vt:variant>
      <vt:variant>
        <vt:i4>10</vt:i4>
      </vt:variant>
      <vt:variant>
        <vt:lpstr>نسق</vt:lpstr>
      </vt:variant>
      <vt:variant>
        <vt:i4>1</vt:i4>
      </vt:variant>
      <vt:variant>
        <vt:lpstr>عناوين الشرائح</vt:lpstr>
      </vt:variant>
      <vt:variant>
        <vt:i4>28</vt:i4>
      </vt:variant>
    </vt:vector>
  </HeadingPairs>
  <TitlesOfParts>
    <vt:vector size="39" baseType="lpstr">
      <vt:lpstr>29LT Bukra Regular</vt:lpstr>
      <vt:lpstr>Aptos</vt:lpstr>
      <vt:lpstr>Arial</vt:lpstr>
      <vt:lpstr>DIN Next LT Arabic</vt:lpstr>
      <vt:lpstr>Madani Arabic</vt:lpstr>
      <vt:lpstr>Noto Sans Arabic Medium</vt:lpstr>
      <vt:lpstr>Open Sans Bold</vt:lpstr>
      <vt:lpstr>Sakkal Majalla</vt:lpstr>
      <vt:lpstr>Segoe UI</vt:lpstr>
      <vt:lpstr>Tajawal</vt:lpstr>
      <vt:lpstr>Office Theme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أ. هاشم الميرابي</cp:lastModifiedBy>
  <cp:revision>4</cp:revision>
  <dcterms:created xsi:type="dcterms:W3CDTF">2026-05-02T08:53:40Z</dcterms:created>
  <dcterms:modified xsi:type="dcterms:W3CDTF">2026-05-11T06:36:02Z</dcterms:modified>
</cp:coreProperties>
</file>